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7" r:id="rId2"/>
    <p:sldId id="258" r:id="rId3"/>
    <p:sldId id="259" r:id="rId4"/>
    <p:sldId id="260" r:id="rId5"/>
    <p:sldId id="261" r:id="rId6"/>
    <p:sldId id="264" r:id="rId7"/>
    <p:sldId id="265" r:id="rId8"/>
    <p:sldId id="266" r:id="rId9"/>
    <p:sldId id="267" r:id="rId10"/>
    <p:sldId id="268" r:id="rId11"/>
    <p:sldId id="269" r:id="rId12"/>
    <p:sldId id="270" r:id="rId1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ile medio 2 - Color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87" autoAdjust="0"/>
    <p:restoredTop sz="94713" autoAdjust="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88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EC8166-0388-4C88-AC5E-335915EDEB4B}" type="datetimeFigureOut">
              <a:rPr lang="it-IT" smtClean="0"/>
              <a:pPr/>
              <a:t>18/07/2023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3C4586-968D-4928-B93B-1D68B40FCF4C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3C4586-968D-4928-B93B-1D68B40FCF4C}" type="slidenum">
              <a:rPr lang="it-IT" smtClean="0"/>
              <a:pPr/>
              <a:t>7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olo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22" name="Sottotitolo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/>
              <a:t>Fare clic per modificare lo stile del sottotitolo dello schema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C2FC1-F64D-4D70-A38B-1FFB125858B3}" type="datetimeFigureOut">
              <a:rPr lang="it-IT" smtClean="0"/>
              <a:pPr/>
              <a:t>18/07/2023</a:t>
            </a:fld>
            <a:endParaRPr lang="it-IT"/>
          </a:p>
        </p:txBody>
      </p:sp>
      <p:sp>
        <p:nvSpPr>
          <p:cNvPr id="20" name="Segnaposto piè di pagina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0" name="Segnaposto numero diapositiva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FF52A-69DA-476D-B24E-92DE45C76843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Oval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C2FC1-F64D-4D70-A38B-1FFB125858B3}" type="datetimeFigureOut">
              <a:rPr lang="it-IT" smtClean="0"/>
              <a:pPr/>
              <a:t>18/07/2023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FF52A-69DA-476D-B24E-92DE45C7684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C2FC1-F64D-4D70-A38B-1FFB125858B3}" type="datetimeFigureOut">
              <a:rPr lang="it-IT" smtClean="0"/>
              <a:pPr/>
              <a:t>18/07/2023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FF52A-69DA-476D-B24E-92DE45C7684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C2FC1-F64D-4D70-A38B-1FFB125858B3}" type="datetimeFigureOut">
              <a:rPr lang="it-IT" smtClean="0"/>
              <a:pPr/>
              <a:t>18/07/2023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FF52A-69DA-476D-B24E-92DE45C7684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C2FC1-F64D-4D70-A38B-1FFB125858B3}" type="datetimeFigureOut">
              <a:rPr lang="it-IT" smtClean="0"/>
              <a:pPr/>
              <a:t>18/07/2023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FF52A-69DA-476D-B24E-92DE45C76843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Rettangolo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C2FC1-F64D-4D70-A38B-1FFB125858B3}" type="datetimeFigureOut">
              <a:rPr lang="it-IT" smtClean="0"/>
              <a:pPr/>
              <a:t>18/07/2023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FF52A-69DA-476D-B24E-92DE45C7684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C2FC1-F64D-4D70-A38B-1FFB125858B3}" type="datetimeFigureOut">
              <a:rPr lang="it-IT" smtClean="0"/>
              <a:pPr/>
              <a:t>18/07/2023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FF52A-69DA-476D-B24E-92DE45C7684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C2FC1-F64D-4D70-A38B-1FFB125858B3}" type="datetimeFigureOut">
              <a:rPr lang="it-IT" smtClean="0"/>
              <a:pPr/>
              <a:t>18/07/2023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FF52A-69DA-476D-B24E-92DE45C7684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C2FC1-F64D-4D70-A38B-1FFB125858B3}" type="datetimeFigureOut">
              <a:rPr lang="it-IT" smtClean="0"/>
              <a:pPr/>
              <a:t>18/07/2023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FF52A-69DA-476D-B24E-92DE45C76843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6" name="Rettangolo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C2FC1-F64D-4D70-A38B-1FFB125858B3}" type="datetimeFigureOut">
              <a:rPr lang="it-IT" smtClean="0"/>
              <a:pPr/>
              <a:t>18/07/2023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FF52A-69DA-476D-B24E-92DE45C7684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C2FC1-F64D-4D70-A38B-1FFB125858B3}" type="datetimeFigureOut">
              <a:rPr lang="it-IT" smtClean="0"/>
              <a:pPr/>
              <a:t>18/07/2023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FF52A-69DA-476D-B24E-92DE45C76843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it-IT"/>
              <a:t>Fare clic sull'icona per inserire un'immagine</a:t>
            </a:r>
            <a:endParaRPr kumimoji="0" lang="en-US" dirty="0"/>
          </a:p>
        </p:txBody>
      </p:sp>
      <p:sp>
        <p:nvSpPr>
          <p:cNvPr id="9" name="Elaborazione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Elaborazione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ort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Anello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Segnaposto titolo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9" name="Segnaposto testo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  <a:p>
            <a:pPr lvl="1" eaLnBrk="1" latinLnBrk="0" hangingPunct="1"/>
            <a:r>
              <a:rPr kumimoji="0" lang="it-IT"/>
              <a:t>Secondo livello</a:t>
            </a:r>
          </a:p>
          <a:p>
            <a:pPr lvl="2" eaLnBrk="1" latinLnBrk="0" hangingPunct="1"/>
            <a:r>
              <a:rPr kumimoji="0" lang="it-IT"/>
              <a:t>Terzo livello</a:t>
            </a:r>
          </a:p>
          <a:p>
            <a:pPr lvl="3" eaLnBrk="1" latinLnBrk="0" hangingPunct="1"/>
            <a:r>
              <a:rPr kumimoji="0" lang="it-IT"/>
              <a:t>Quarto livello</a:t>
            </a:r>
          </a:p>
          <a:p>
            <a:pPr lvl="4" eaLnBrk="1" latinLnBrk="0" hangingPunct="1"/>
            <a:r>
              <a:rPr kumimoji="0" lang="it-IT"/>
              <a:t>Quinto livello</a:t>
            </a:r>
            <a:endParaRPr kumimoji="0" lang="en-US"/>
          </a:p>
        </p:txBody>
      </p:sp>
      <p:sp>
        <p:nvSpPr>
          <p:cNvPr id="24" name="Segnaposto dat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BC2FC1-F64D-4D70-A38B-1FFB125858B3}" type="datetimeFigureOut">
              <a:rPr lang="it-IT" smtClean="0"/>
              <a:pPr/>
              <a:t>18/07/2023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it-IT"/>
          </a:p>
        </p:txBody>
      </p:sp>
      <p:sp>
        <p:nvSpPr>
          <p:cNvPr id="22" name="Segnaposto numero diapositiva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C3FF52A-69DA-476D-B24E-92DE45C76843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5" name="Rettangolo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929322" y="3643314"/>
            <a:ext cx="2743200" cy="1428760"/>
          </a:xfrm>
        </p:spPr>
        <p:txBody>
          <a:bodyPr/>
          <a:lstStyle/>
          <a:p>
            <a:pPr algn="ctr"/>
            <a:r>
              <a:rPr lang="it-IT" sz="2400" dirty="0"/>
              <a:t>PIPPO’S HOUSE</a:t>
            </a:r>
            <a:r>
              <a:rPr lang="it-IT" dirty="0"/>
              <a:t/>
            </a:r>
            <a:br>
              <a:rPr lang="it-IT" dirty="0"/>
            </a:br>
            <a:r>
              <a:rPr lang="it-IT" sz="1200" dirty="0"/>
              <a:t>Società Cooperativa Sociale Onlus</a:t>
            </a:r>
            <a:br>
              <a:rPr lang="it-IT" sz="1200" dirty="0"/>
            </a:br>
            <a:r>
              <a:rPr lang="it-IT" sz="1200" dirty="0"/>
              <a:t/>
            </a:r>
            <a:br>
              <a:rPr lang="it-IT" sz="1200" dirty="0"/>
            </a:br>
            <a:r>
              <a:rPr lang="it-IT" sz="1200" dirty="0"/>
              <a:t/>
            </a:r>
            <a:br>
              <a:rPr lang="it-IT" sz="1200" dirty="0"/>
            </a:br>
            <a:r>
              <a:rPr lang="it-IT" sz="2000" dirty="0"/>
              <a:t>Bilancio Sociale 2022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57224" y="4286256"/>
            <a:ext cx="4419600" cy="1271606"/>
          </a:xfrm>
        </p:spPr>
        <p:txBody>
          <a:bodyPr>
            <a:normAutofit/>
          </a:bodyPr>
          <a:lstStyle/>
          <a:p>
            <a:pPr algn="r"/>
            <a:r>
              <a:rPr lang="it-IT" b="1" dirty="0">
                <a:solidFill>
                  <a:srgbClr val="FF0000"/>
                </a:solidFill>
              </a:rPr>
              <a:t>La forza della squadra è ogni singolo membro. </a:t>
            </a:r>
            <a:endParaRPr lang="it-IT" b="1">
              <a:solidFill>
                <a:srgbClr val="FF0000"/>
              </a:solidFill>
            </a:endParaRPr>
          </a:p>
          <a:p>
            <a:pPr algn="r"/>
            <a:r>
              <a:rPr lang="it-IT" b="1">
                <a:solidFill>
                  <a:srgbClr val="FF0000"/>
                </a:solidFill>
              </a:rPr>
              <a:t>La </a:t>
            </a:r>
            <a:r>
              <a:rPr lang="it-IT" b="1" dirty="0">
                <a:solidFill>
                  <a:srgbClr val="FF0000"/>
                </a:solidFill>
              </a:rPr>
              <a:t>forza di ogni membro è la squadra.</a:t>
            </a:r>
            <a:br>
              <a:rPr lang="it-IT" b="1" dirty="0">
                <a:solidFill>
                  <a:srgbClr val="FF0000"/>
                </a:solidFill>
              </a:rPr>
            </a:br>
            <a:r>
              <a:rPr lang="it-IT" dirty="0"/>
              <a:t>(Phil Jackson)</a:t>
            </a:r>
          </a:p>
        </p:txBody>
      </p:sp>
      <p:pic>
        <p:nvPicPr>
          <p:cNvPr id="6156" name="Picture 12" descr="Lavorare in team e Raggiungere il Successo? Ecco 10 Dritte per Riuscirci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t="7041" b="7041"/>
          <a:stretch>
            <a:fillRect/>
          </a:stretch>
        </p:blipFill>
        <p:spPr bwMode="auto">
          <a:xfrm>
            <a:off x="785813" y="1000125"/>
            <a:ext cx="4419600" cy="35147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643570" y="2071678"/>
            <a:ext cx="3357586" cy="904884"/>
          </a:xfrm>
        </p:spPr>
        <p:txBody>
          <a:bodyPr/>
          <a:lstStyle/>
          <a:p>
            <a:r>
              <a:rPr lang="it-IT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DM Sans Bold"/>
              </a:rPr>
              <a:t/>
            </a:r>
            <a:br>
              <a:rPr lang="it-IT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DM Sans Bold"/>
              </a:rPr>
            </a:br>
            <a:r>
              <a:rPr lang="it-IT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DM Sans Bold"/>
              </a:rPr>
              <a:t/>
            </a:r>
            <a:br>
              <a:rPr lang="it-IT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DM Sans Bold"/>
              </a:rPr>
            </a:br>
            <a:r>
              <a:rPr lang="it-IT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DM Sans Bold"/>
              </a:rPr>
              <a:t>Servizi di welfare in essere </a:t>
            </a:r>
            <a:br>
              <a:rPr lang="it-IT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DM Sans Bold"/>
              </a:rPr>
            </a:br>
            <a:r>
              <a:rPr lang="it-IT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DM Sans Bold"/>
              </a:rPr>
              <a:t/>
            </a:r>
            <a:br>
              <a:rPr lang="it-IT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DM Sans Bold"/>
              </a:rPr>
            </a:br>
            <a:r>
              <a:rPr lang="it-IT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DM Sans Bold"/>
              </a:rPr>
              <a:t/>
            </a:r>
            <a:br>
              <a:rPr lang="it-IT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DM Sans Bold"/>
              </a:rPr>
            </a:br>
            <a:r>
              <a:rPr lang="it-IT" sz="1200" b="0" dirty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 Bold"/>
              </a:rPr>
              <a:t>Assistenza domiciliare minori e famiglie</a:t>
            </a:r>
            <a:br>
              <a:rPr lang="it-IT" sz="1200" b="0" dirty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 Bold"/>
              </a:rPr>
            </a:br>
            <a:r>
              <a:rPr lang="it-IT" sz="1200" b="0" dirty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 Bold"/>
              </a:rPr>
              <a:t/>
            </a:r>
            <a:br>
              <a:rPr lang="it-IT" sz="1200" b="0" dirty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 Bold"/>
              </a:rPr>
            </a:br>
            <a:r>
              <a:rPr lang="it-IT" sz="1200" b="0" dirty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 Bold"/>
              </a:rPr>
              <a:t>Assistenza educativa ai minori</a:t>
            </a:r>
            <a:br>
              <a:rPr lang="it-IT" sz="1200" b="0" dirty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 Bold"/>
              </a:rPr>
            </a:br>
            <a:r>
              <a:rPr lang="it-IT" sz="1200" b="0" dirty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 Bold"/>
              </a:rPr>
              <a:t/>
            </a:r>
            <a:br>
              <a:rPr lang="it-IT" sz="1200" b="0" dirty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 Bold"/>
              </a:rPr>
            </a:br>
            <a:r>
              <a:rPr lang="it-IT" sz="1200" dirty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 Bold"/>
              </a:rPr>
              <a:t> Servizio ECG a domicilio</a:t>
            </a:r>
            <a:endParaRPr lang="it-IT" sz="1200" b="0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it-IT" b="1" dirty="0"/>
              <a:t>Obiettivo 3: Assicurare la salute e il benessere per tutti e per tutte le età</a:t>
            </a:r>
            <a:endParaRPr lang="it-IT" dirty="0"/>
          </a:p>
        </p:txBody>
      </p:sp>
      <p:pic>
        <p:nvPicPr>
          <p:cNvPr id="22534" name="Picture 6" descr="Sostenibilità - BAPR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t="8921" b="8921"/>
          <a:stretch>
            <a:fillRect/>
          </a:stretch>
        </p:blipFill>
        <p:spPr bwMode="auto">
          <a:xfrm>
            <a:off x="1142976" y="1428736"/>
            <a:ext cx="3876676" cy="3082790"/>
          </a:xfrm>
          <a:prstGeom prst="rect">
            <a:avLst/>
          </a:prstGeom>
          <a:noFill/>
        </p:spPr>
      </p:pic>
      <p:sp>
        <p:nvSpPr>
          <p:cNvPr id="16" name="Rettangolo 15"/>
          <p:cNvSpPr/>
          <p:nvPr/>
        </p:nvSpPr>
        <p:spPr>
          <a:xfrm>
            <a:off x="5643570" y="3071810"/>
            <a:ext cx="4071966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it-IT" sz="1400" b="1" dirty="0">
              <a:solidFill>
                <a:schemeClr val="tx1">
                  <a:lumMod val="50000"/>
                  <a:lumOff val="50000"/>
                </a:schemeClr>
              </a:solidFill>
              <a:latin typeface="DM Sans Bold"/>
            </a:endParaRPr>
          </a:p>
          <a:p>
            <a:endParaRPr lang="it-IT" sz="1400" b="1" dirty="0">
              <a:solidFill>
                <a:schemeClr val="tx1">
                  <a:lumMod val="50000"/>
                  <a:lumOff val="50000"/>
                </a:schemeClr>
              </a:solidFill>
              <a:latin typeface="DM Sans Bold"/>
            </a:endParaRPr>
          </a:p>
          <a:p>
            <a:r>
              <a:rPr lang="it-IT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DM Sans Bold"/>
              </a:rPr>
              <a:t>Servizi di welfare innovativi in cantiere</a:t>
            </a:r>
          </a:p>
          <a:p>
            <a:endParaRPr lang="it-IT" sz="1200" dirty="0">
              <a:solidFill>
                <a:schemeClr val="tx1">
                  <a:lumMod val="50000"/>
                  <a:lumOff val="50000"/>
                </a:schemeClr>
              </a:solidFill>
              <a:latin typeface="DM Sans Bold"/>
            </a:endParaRPr>
          </a:p>
          <a:p>
            <a:pPr>
              <a:lnSpc>
                <a:spcPct val="200000"/>
              </a:lnSpc>
            </a:pPr>
            <a:r>
              <a:rPr lang="it-IT" sz="1200" dirty="0" err="1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 Bold"/>
              </a:rPr>
              <a:t>Hub</a:t>
            </a:r>
            <a:r>
              <a:rPr lang="it-IT" sz="1200" dirty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 Bold"/>
              </a:rPr>
              <a:t> della salute di territorio</a:t>
            </a:r>
          </a:p>
          <a:p>
            <a:pPr>
              <a:lnSpc>
                <a:spcPct val="200000"/>
              </a:lnSpc>
            </a:pPr>
            <a:r>
              <a:rPr lang="it-IT" sz="1200" dirty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 Bold"/>
              </a:rPr>
              <a:t>Inserimento lavorativo  Cooperativa di Tipo B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572132" y="5429264"/>
            <a:ext cx="3357586" cy="114300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it-IT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DM Sans Bold"/>
              </a:rPr>
              <a:t/>
            </a:r>
            <a:br>
              <a:rPr lang="it-IT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DM Sans Bold"/>
              </a:rPr>
            </a:br>
            <a:r>
              <a:rPr lang="it-IT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DM Sans Bold"/>
              </a:rPr>
              <a:t/>
            </a:r>
            <a:br>
              <a:rPr lang="it-IT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DM Sans Bold"/>
              </a:rPr>
            </a:br>
            <a:r>
              <a:rPr lang="it-IT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DM Sans Bold"/>
              </a:rPr>
              <a:t/>
            </a:r>
            <a:br>
              <a:rPr lang="it-IT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DM Sans Bold"/>
              </a:rPr>
            </a:br>
            <a:r>
              <a:rPr lang="it-IT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DM Sans Bold"/>
              </a:rPr>
              <a:t/>
            </a:r>
            <a:br>
              <a:rPr lang="it-IT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DM Sans Bold"/>
              </a:rPr>
            </a:br>
            <a:r>
              <a:rPr lang="it-IT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DM Sans Bold"/>
              </a:rPr>
              <a:t/>
            </a:r>
            <a:br>
              <a:rPr lang="it-IT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DM Sans Bold"/>
              </a:rPr>
            </a:br>
            <a:r>
              <a:rPr lang="it-IT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DM Sans Bold"/>
              </a:rPr>
              <a:t/>
            </a:r>
            <a:br>
              <a:rPr lang="it-IT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DM Sans Bold"/>
              </a:rPr>
            </a:br>
            <a:r>
              <a:rPr lang="it-IT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DM Sans Bold"/>
              </a:rPr>
              <a:t>Progetti </a:t>
            </a:r>
            <a:r>
              <a:rPr lang="it-IT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DM Sans Bold"/>
              </a:rPr>
              <a:t>e investimenti in cantiere</a:t>
            </a:r>
            <a:br>
              <a:rPr lang="it-IT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DM Sans Bold"/>
              </a:rPr>
            </a:br>
            <a:r>
              <a:rPr lang="it-IT" sz="1200" b="0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 Bold"/>
              </a:rPr>
              <a:t>CONTRASTO </a:t>
            </a:r>
            <a:r>
              <a:rPr lang="it-IT" sz="1200" b="0" dirty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 Bold"/>
              </a:rPr>
              <a:t>POVERTÀ EDUCATIVA</a:t>
            </a:r>
            <a:r>
              <a:rPr lang="it-IT" sz="12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DM Sans Bold"/>
              </a:rPr>
              <a:t/>
            </a:r>
            <a:br>
              <a:rPr lang="it-IT" sz="12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DM Sans Bold"/>
              </a:rPr>
            </a:br>
            <a:r>
              <a:rPr lang="it-IT" sz="1200" dirty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 Bold"/>
              </a:rPr>
              <a:t>Inserimento lavorativo Cooperativa di Tipo B</a:t>
            </a:r>
            <a:r>
              <a:rPr lang="it-IT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DM Sans Bold"/>
              </a:rPr>
              <a:t/>
            </a:r>
            <a:br>
              <a:rPr lang="it-IT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DM Sans Bold"/>
              </a:rPr>
            </a:br>
            <a:endParaRPr lang="it-IT" sz="1200" dirty="0"/>
          </a:p>
        </p:txBody>
      </p:sp>
      <p:sp>
        <p:nvSpPr>
          <p:cNvPr id="21518" name="AutoShape 14" descr="4 ISTRUZIONE DI QUALITA' | lamiatecnolog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0" name="CasellaDiTesto 19">
            <a:extLst>
              <a:ext uri="{FF2B5EF4-FFF2-40B4-BE49-F238E27FC236}">
                <a16:creationId xmlns="" xmlns:a16="http://schemas.microsoft.com/office/drawing/2014/main" id="{6E76C2D0-BE62-49A5-AFFB-45586951D4BD}"/>
              </a:ext>
            </a:extLst>
          </p:cNvPr>
          <p:cNvSpPr txBox="1"/>
          <p:nvPr/>
        </p:nvSpPr>
        <p:spPr>
          <a:xfrm>
            <a:off x="5500694" y="214290"/>
            <a:ext cx="3643306" cy="517064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DM Sans Bold"/>
              </a:rPr>
              <a:t>Progetti e investimenti attivi</a:t>
            </a:r>
          </a:p>
          <a:p>
            <a:pPr>
              <a:lnSpc>
                <a:spcPct val="150000"/>
              </a:lnSpc>
            </a:pPr>
            <a:r>
              <a:rPr lang="it-IT" sz="1200" dirty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 Bold"/>
              </a:rPr>
              <a:t>CONTRASTO POVERTÀ EDUCATIVA</a:t>
            </a:r>
            <a:endParaRPr lang="it-IT" sz="1200" dirty="0">
              <a:solidFill>
                <a:schemeClr val="tx1">
                  <a:lumMod val="50000"/>
                  <a:lumOff val="50000"/>
                </a:schemeClr>
              </a:solidFill>
              <a:latin typeface="DM Sans Bold"/>
            </a:endParaRPr>
          </a:p>
          <a:p>
            <a:r>
              <a:rPr lang="it-IT" sz="12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 Bold"/>
              </a:rPr>
              <a:t>Progetto La </a:t>
            </a:r>
            <a:r>
              <a:rPr lang="it-IT" sz="1200" b="1" dirty="0" err="1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 Bold"/>
              </a:rPr>
              <a:t>Locomotiva</a:t>
            </a:r>
            <a:r>
              <a:rPr lang="it-IT" sz="12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DM Sans Bold"/>
              </a:rPr>
              <a:t>–</a:t>
            </a:r>
            <a:r>
              <a:rPr lang="it-IT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DM Sans Bold"/>
              </a:rPr>
              <a:t> Partner con la Coop. Vita </a:t>
            </a:r>
            <a:r>
              <a:rPr lang="it-IT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DM Sans Bold"/>
              </a:rPr>
              <a:t>Nuova</a:t>
            </a:r>
          </a:p>
          <a:p>
            <a:pPr>
              <a:lnSpc>
                <a:spcPct val="150000"/>
              </a:lnSpc>
            </a:pPr>
            <a:r>
              <a:rPr lang="it-IT" sz="1200" dirty="0" smtClean="0"/>
              <a:t> </a:t>
            </a:r>
            <a:r>
              <a:rPr lang="it-IT" sz="1200" dirty="0" smtClean="0">
                <a:solidFill>
                  <a:schemeClr val="bg1">
                    <a:lumMod val="50000"/>
                  </a:schemeClr>
                </a:solidFill>
                <a:latin typeface="DM Sans Bold"/>
              </a:rPr>
              <a:t>Si rivolge essenzialmente a famiglie con minori a carico che presentano difficoltà e condizioni di fragilità a vari livelli (educativi, relazionali, culturali, sociali, ecc.) e, che vivono in uno stato di bisogno e condizioni di vulnerabilità tali da rendere necessari interventi di supporto, inclusione e integrazione sociale, al fine di ridurre le difficoltà che il contesto di vita determina, e ad oggi diviene più marcato a causa dell’emergenza Covid19. </a:t>
            </a:r>
            <a:r>
              <a:rPr lang="it-IT" sz="1200" b="1" dirty="0" err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 Bold"/>
              </a:rPr>
              <a:t>Sounds</a:t>
            </a:r>
            <a:r>
              <a:rPr lang="it-IT" sz="12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 Bold"/>
              </a:rPr>
              <a:t> </a:t>
            </a:r>
            <a:r>
              <a:rPr lang="it-IT" sz="1200" b="1" dirty="0" err="1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 Bold"/>
              </a:rPr>
              <a:t>good</a:t>
            </a:r>
            <a:r>
              <a:rPr lang="it-IT" sz="12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DM Sans Bold"/>
              </a:rPr>
              <a:t>–</a:t>
            </a:r>
            <a:r>
              <a:rPr lang="it-IT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DM Sans Bold"/>
              </a:rPr>
              <a:t> </a:t>
            </a:r>
            <a:r>
              <a:rPr lang="it-IT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DM Sans Bold"/>
              </a:rPr>
              <a:t>partner</a:t>
            </a:r>
          </a:p>
          <a:p>
            <a:pPr>
              <a:lnSpc>
                <a:spcPct val="150000"/>
              </a:lnSpc>
            </a:pPr>
            <a:r>
              <a:rPr lang="it-IT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DM Sans Bold"/>
              </a:rPr>
              <a:t>Rivolto a  minori inseriti nel circuito penale in messa alla prova. E’ fondamentale dare loro uno spazio tale da attivare energie positive e nuove </a:t>
            </a:r>
            <a:r>
              <a:rPr lang="it-IT" sz="12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DM Sans Bold"/>
              </a:rPr>
              <a:t>ooportunità</a:t>
            </a:r>
            <a:r>
              <a:rPr lang="it-IT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DM Sans Bold"/>
              </a:rPr>
              <a:t>.</a:t>
            </a:r>
          </a:p>
          <a:p>
            <a:pPr>
              <a:lnSpc>
                <a:spcPct val="150000"/>
              </a:lnSpc>
            </a:pPr>
            <a:endParaRPr lang="it-IT" sz="1200" dirty="0">
              <a:solidFill>
                <a:schemeClr val="tx1">
                  <a:lumMod val="50000"/>
                  <a:lumOff val="50000"/>
                </a:schemeClr>
              </a:solidFill>
              <a:latin typeface="DM Sans Bold"/>
            </a:endParaRPr>
          </a:p>
        </p:txBody>
      </p:sp>
      <p:pic>
        <p:nvPicPr>
          <p:cNvPr id="20482" name="Picture 2" descr="Goal 1: Sconfiggere la povertà – MeVmagazine">
            <a:extLst>
              <a:ext uri="{FF2B5EF4-FFF2-40B4-BE49-F238E27FC236}">
                <a16:creationId xmlns="" xmlns:a16="http://schemas.microsoft.com/office/drawing/2014/main" id="{A0DD2FFB-1C50-FD89-3E33-92FFA72E9F7B}"/>
              </a:ext>
            </a:extLst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0953" r="10953"/>
          <a:stretch>
            <a:fillRect/>
          </a:stretch>
        </p:blipFill>
        <p:spPr bwMode="auto">
          <a:xfrm>
            <a:off x="838200" y="1143003"/>
            <a:ext cx="4419600" cy="336611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egnaposto testo 6">
            <a:extLst>
              <a:ext uri="{FF2B5EF4-FFF2-40B4-BE49-F238E27FC236}">
                <a16:creationId xmlns="" xmlns:a16="http://schemas.microsoft.com/office/drawing/2014/main" id="{45232EE3-8D4E-5D15-39C4-4A7BB5CFEAAC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it-IT" b="1" i="0" dirty="0">
                <a:solidFill>
                  <a:srgbClr val="454545"/>
                </a:solidFill>
                <a:effectLst/>
                <a:latin typeface="FrutigerNeueW02-Regular"/>
              </a:rPr>
              <a:t>Obiettivo 1: </a:t>
            </a:r>
            <a:r>
              <a:rPr lang="it-IT" b="0" i="0" dirty="0">
                <a:solidFill>
                  <a:srgbClr val="454545"/>
                </a:solidFill>
                <a:effectLst/>
                <a:latin typeface="FrutigerNeueW02-Regular"/>
              </a:rPr>
              <a:t>Entro il 2030, rinforzare la resilienza dei poveri e di coloro che si trovano in situazioni di vulnerabilità e ridurre la loro esposizione e vulnerabilità ad eventi climatici estremi, catastrofi e shock economici, sociali e ambientali</a:t>
            </a:r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C:\Users\Utente\AppData\Local\Microsoft\Windows\INetCache\IE\8SAWW5P5\grazie_mille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64526" y="2143116"/>
            <a:ext cx="6222224" cy="31908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57290" y="142852"/>
            <a:ext cx="7355236" cy="6500858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marL="573504" lvl="1" indent="-342900">
              <a:lnSpc>
                <a:spcPts val="4550"/>
              </a:lnSpc>
              <a:spcAft>
                <a:spcPts val="400"/>
              </a:spcAft>
            </a:pPr>
            <a:r>
              <a:rPr lang="it-IT" sz="1200" dirty="0"/>
              <a:t/>
            </a:r>
            <a:br>
              <a:rPr lang="it-IT" sz="1200" dirty="0"/>
            </a:br>
            <a:r>
              <a:rPr lang="it-IT" sz="1200" dirty="0"/>
              <a:t/>
            </a:r>
            <a:br>
              <a:rPr lang="it-IT" sz="1200" dirty="0"/>
            </a:br>
            <a:r>
              <a:rPr lang="it-IT" sz="1200" dirty="0"/>
              <a:t/>
            </a:r>
            <a:br>
              <a:rPr lang="it-IT" sz="1200" dirty="0"/>
            </a:br>
            <a:r>
              <a:rPr lang="it-IT" sz="1200" u="sng" dirty="0"/>
              <a:t>INDICE:</a:t>
            </a:r>
            <a:r>
              <a:rPr lang="it-IT" sz="1200" dirty="0"/>
              <a:t/>
            </a:r>
            <a:br>
              <a:rPr lang="it-IT" sz="1200" dirty="0"/>
            </a:br>
            <a:r>
              <a:rPr lang="it-IT" sz="1200" dirty="0"/>
              <a:t>- </a:t>
            </a:r>
            <a:r>
              <a:rPr lang="it-IT" sz="1200" b="1" spc="85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anose="020B0604020202020204" charset="0"/>
              </a:rPr>
              <a:t>Metodologia</a:t>
            </a:r>
            <a:r>
              <a:rPr lang="it-IT" sz="1200" spc="85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anose="020B0604020202020204" charset="0"/>
              </a:rPr>
              <a:t> adottata per la redazione del bilancio sociale</a:t>
            </a:r>
            <a:br>
              <a:rPr lang="it-IT" sz="1200" spc="85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anose="020B0604020202020204" charset="0"/>
              </a:rPr>
            </a:br>
            <a:r>
              <a:rPr lang="it-IT" sz="1200" spc="85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anose="020B0604020202020204" charset="0"/>
              </a:rPr>
              <a:t>- </a:t>
            </a:r>
            <a:r>
              <a:rPr lang="it-IT" sz="1200" b="1" spc="85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anose="020B0604020202020204" charset="0"/>
              </a:rPr>
              <a:t>Informazioni generali sull'ente </a:t>
            </a:r>
            <a:r>
              <a:rPr lang="it-IT" sz="1200" spc="85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anose="020B0604020202020204" charset="0"/>
              </a:rPr>
              <a:t>(nome, sedi, finalità perseguite, ecc)</a:t>
            </a:r>
            <a:br>
              <a:rPr lang="it-IT" sz="1200" spc="85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anose="020B0604020202020204" charset="0"/>
              </a:rPr>
            </a:br>
            <a:r>
              <a:rPr lang="it-IT" sz="1200" spc="85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anose="020B0604020202020204" charset="0"/>
              </a:rPr>
              <a:t>- </a:t>
            </a:r>
            <a:r>
              <a:rPr lang="it-IT" sz="1200" b="1" spc="85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anose="020B0604020202020204" charset="0"/>
              </a:rPr>
              <a:t>Struttura, governo e amministrazione: </a:t>
            </a:r>
            <a:r>
              <a:rPr lang="it-IT" sz="1200" spc="85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anose="020B0604020202020204" charset="0"/>
              </a:rPr>
              <a:t>consistenza e composizione della base sociale, sistema di controllo e governo, composizione degli organi e responsabilità</a:t>
            </a:r>
            <a:br>
              <a:rPr lang="it-IT" sz="1200" spc="85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anose="020B0604020202020204" charset="0"/>
              </a:rPr>
            </a:br>
            <a:r>
              <a:rPr lang="it-IT" sz="1200" spc="85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anose="020B0604020202020204" charset="0"/>
              </a:rPr>
              <a:t>- </a:t>
            </a:r>
            <a:r>
              <a:rPr lang="it-IT" sz="1200" b="1" spc="85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anose="020B0604020202020204" charset="0"/>
              </a:rPr>
              <a:t>Persone che operano per la cooperativa</a:t>
            </a:r>
            <a:r>
              <a:rPr lang="it-IT" sz="1200" spc="85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anose="020B0604020202020204" charset="0"/>
              </a:rPr>
              <a:t>: tipologie, consistenza e composizione del personale</a:t>
            </a:r>
            <a:br>
              <a:rPr lang="it-IT" sz="1200" spc="85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anose="020B0604020202020204" charset="0"/>
              </a:rPr>
            </a:br>
            <a:r>
              <a:rPr lang="it-IT" sz="1200" spc="85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anose="020B0604020202020204" charset="0"/>
              </a:rPr>
              <a:t>- </a:t>
            </a:r>
            <a:r>
              <a:rPr lang="it-IT" sz="1200" b="1" spc="85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anose="020B0604020202020204" charset="0"/>
              </a:rPr>
              <a:t>Obiettivi</a:t>
            </a:r>
            <a:r>
              <a:rPr lang="it-IT" sz="1200" spc="85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anose="020B0604020202020204" charset="0"/>
              </a:rPr>
              <a:t> </a:t>
            </a:r>
            <a:r>
              <a:rPr lang="it-IT" sz="1200" b="1" spc="85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anose="020B0604020202020204" charset="0"/>
              </a:rPr>
              <a:t>e attività</a:t>
            </a:r>
            <a:r>
              <a:rPr lang="it-IT" sz="1200" spc="85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anose="020B0604020202020204" charset="0"/>
              </a:rPr>
              <a:t>: azioni realizzate nelle diverse aree di attività, beneficiari diretti e indiretti, output, certificazioni di qualità</a:t>
            </a:r>
            <a:br>
              <a:rPr lang="it-IT" sz="1200" spc="85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anose="020B0604020202020204" charset="0"/>
              </a:rPr>
            </a:br>
            <a:r>
              <a:rPr lang="it-IT" sz="1200" spc="85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anose="020B0604020202020204" charset="0"/>
              </a:rPr>
              <a:t>- </a:t>
            </a:r>
            <a:r>
              <a:rPr lang="it-IT" sz="1200" b="1" spc="85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anose="020B0604020202020204" charset="0"/>
              </a:rPr>
              <a:t>Situazione economico-finanziaria</a:t>
            </a:r>
            <a:r>
              <a:rPr lang="it-IT" sz="1200" spc="85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anose="020B0604020202020204" charset="0"/>
              </a:rPr>
              <a:t/>
            </a:r>
            <a:br>
              <a:rPr lang="it-IT" sz="1200" spc="85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anose="020B0604020202020204" charset="0"/>
              </a:rPr>
            </a:br>
            <a:r>
              <a:rPr lang="it-IT" sz="1200" spc="85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anose="020B0604020202020204" charset="0"/>
              </a:rPr>
              <a:t>- </a:t>
            </a:r>
            <a:r>
              <a:rPr lang="it-IT" sz="1200" b="1" spc="85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anose="020B0604020202020204" charset="0"/>
              </a:rPr>
              <a:t>Monitoraggio svolto dall'organo di controllo </a:t>
            </a:r>
            <a:r>
              <a:rPr lang="it-IT" sz="1200" spc="85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anose="020B0604020202020204" charset="0"/>
              </a:rPr>
              <a:t>(per la Coop. relazione del revisore)</a:t>
            </a:r>
            <a:br>
              <a:rPr lang="it-IT" sz="1200" spc="85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anose="020B0604020202020204" charset="0"/>
              </a:rPr>
            </a:br>
            <a:r>
              <a:rPr lang="it-IT" dirty="0"/>
              <a:t/>
            </a:r>
            <a:br>
              <a:rPr lang="it-IT" dirty="0"/>
            </a:b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715008" y="500042"/>
            <a:ext cx="2743200" cy="6000792"/>
          </a:xfrm>
        </p:spPr>
        <p:txBody>
          <a:bodyPr/>
          <a:lstStyle/>
          <a:p>
            <a:pPr lvl="1" algn="l" rtl="0">
              <a:spcBef>
                <a:spcPct val="0"/>
              </a:spcBef>
            </a:pPr>
            <a:r>
              <a:rPr lang="it-IT" sz="1200" dirty="0"/>
              <a:t> </a:t>
            </a:r>
            <a:br>
              <a:rPr lang="it-IT" sz="1200" dirty="0"/>
            </a:br>
            <a:r>
              <a:rPr lang="it-IT" sz="1200" dirty="0"/>
              <a:t/>
            </a:r>
            <a:br>
              <a:rPr lang="it-IT" sz="1200" dirty="0"/>
            </a:br>
            <a:r>
              <a:rPr lang="it-IT" sz="1200" dirty="0"/>
              <a:t/>
            </a:r>
            <a:br>
              <a:rPr lang="it-IT" sz="1200" dirty="0"/>
            </a:br>
            <a:r>
              <a:rPr lang="it-IT" sz="1200" dirty="0"/>
              <a:t/>
            </a:r>
            <a:br>
              <a:rPr lang="it-IT" sz="1200" dirty="0"/>
            </a:br>
            <a:r>
              <a:rPr lang="it-IT" sz="1200" dirty="0"/>
              <a:t/>
            </a:r>
            <a:br>
              <a:rPr lang="it-IT" sz="1200" dirty="0"/>
            </a:br>
            <a:r>
              <a:rPr lang="it-IT" sz="1200" dirty="0"/>
              <a:t/>
            </a:r>
            <a:br>
              <a:rPr lang="it-IT" sz="1200" dirty="0"/>
            </a:br>
            <a:r>
              <a:rPr lang="it-IT" sz="1200" dirty="0"/>
              <a:t/>
            </a:r>
            <a:br>
              <a:rPr lang="it-IT" sz="1200" dirty="0"/>
            </a:br>
            <a:r>
              <a:rPr lang="it-IT" sz="1200" dirty="0"/>
              <a:t/>
            </a:r>
            <a:br>
              <a:rPr lang="it-IT" sz="1200" dirty="0"/>
            </a:br>
            <a:r>
              <a:rPr lang="it-IT" sz="1200" dirty="0"/>
              <a:t/>
            </a:r>
            <a:br>
              <a:rPr lang="it-IT" sz="1200" dirty="0"/>
            </a:br>
            <a:r>
              <a:rPr lang="it-IT" sz="1200" dirty="0"/>
              <a:t>- Disciplina delle Cooperative Sociali </a:t>
            </a:r>
            <a:br>
              <a:rPr lang="it-IT" sz="1200" dirty="0"/>
            </a:br>
            <a:r>
              <a:rPr lang="it-IT" sz="1200" dirty="0"/>
              <a:t>(Legge 8 novembre 1991, n. 381)</a:t>
            </a:r>
            <a:br>
              <a:rPr lang="it-IT" sz="1200" dirty="0"/>
            </a:br>
            <a:r>
              <a:rPr lang="it-IT" sz="1200" dirty="0"/>
              <a:t/>
            </a:r>
            <a:br>
              <a:rPr lang="it-IT" sz="1200" dirty="0"/>
            </a:br>
            <a:r>
              <a:rPr lang="it-IT" sz="1200" dirty="0"/>
              <a:t>- Testo Unico sulla salute e sicurezza sul lavoro</a:t>
            </a:r>
            <a:br>
              <a:rPr lang="it-IT" sz="1200" dirty="0"/>
            </a:br>
            <a:r>
              <a:rPr lang="it-IT" sz="1200" dirty="0"/>
              <a:t> (D.lgs. 9 aprile 2008, n. 81) e aggiornamento Lettera circolare 14915 misure per il contrasto e il contenimento della diffusione del virus SARS-CoV-2 negli ambienti di lavoro e nella collettività. </a:t>
            </a:r>
            <a:br>
              <a:rPr lang="it-IT" sz="1200" dirty="0"/>
            </a:br>
            <a:r>
              <a:rPr lang="it-IT" sz="1200" dirty="0"/>
              <a:t/>
            </a:r>
            <a:br>
              <a:rPr lang="it-IT" sz="1200" dirty="0"/>
            </a:br>
            <a:r>
              <a:rPr lang="it-IT" sz="1200" dirty="0"/>
              <a:t>- </a:t>
            </a:r>
            <a:r>
              <a:rPr lang="it-IT" sz="1200" dirty="0" err="1"/>
              <a:t>D.Lgs.</a:t>
            </a:r>
            <a:r>
              <a:rPr lang="it-IT" sz="1200" dirty="0"/>
              <a:t> 6 Novembre 2007 , n. 193 Attuazione della direttiva 2004/41/CE relativa ai controlli in materia di sicurezza alimentare e applicazione dei regolamenti comunitari nel medesimo settore.</a:t>
            </a:r>
            <a:br>
              <a:rPr lang="it-IT" sz="1200" dirty="0"/>
            </a:br>
            <a:r>
              <a:rPr lang="it-IT" sz="1200" dirty="0"/>
              <a:t/>
            </a:r>
            <a:br>
              <a:rPr lang="it-IT" sz="1200" dirty="0"/>
            </a:br>
            <a:r>
              <a:rPr lang="it-IT" sz="1200" dirty="0"/>
              <a:t>- Norma </a:t>
            </a:r>
            <a:r>
              <a:rPr lang="it-IT" sz="1000" dirty="0"/>
              <a:t>UNI EN ISO </a:t>
            </a:r>
            <a:r>
              <a:rPr lang="it-IT" sz="1200" dirty="0"/>
              <a:t>9001:2015 </a:t>
            </a:r>
            <a:r>
              <a:rPr lang="it-IT" dirty="0"/>
              <a:t> </a:t>
            </a:r>
            <a:r>
              <a:rPr lang="it-IT" sz="1200" dirty="0"/>
              <a:t>fissa i requisiti standard di </a:t>
            </a:r>
            <a:r>
              <a:rPr lang="it-IT" sz="1200" b="1" dirty="0"/>
              <a:t>un</a:t>
            </a:r>
            <a:r>
              <a:rPr lang="it-IT" sz="1200" dirty="0"/>
              <a:t> sistema di gestione per la qualità.</a:t>
            </a:r>
            <a:br>
              <a:rPr lang="it-IT" sz="1200" dirty="0"/>
            </a:br>
            <a:r>
              <a:rPr lang="it-IT" dirty="0"/>
              <a:t/>
            </a:r>
            <a:br>
              <a:rPr lang="it-IT" dirty="0"/>
            </a:br>
            <a:r>
              <a:rPr lang="it-IT" dirty="0"/>
              <a:t>- </a:t>
            </a:r>
            <a:r>
              <a:rPr lang="it-IT" sz="1200" dirty="0"/>
              <a:t>Norma UNI 10928  si applica ai processi di accoglienza residenziale per minori.</a:t>
            </a:r>
            <a:br>
              <a:rPr lang="it-IT" sz="1200" dirty="0"/>
            </a:br>
            <a:r>
              <a:rPr lang="it-IT" dirty="0"/>
              <a:t/>
            </a:r>
            <a:br>
              <a:rPr lang="it-IT" dirty="0"/>
            </a:b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928662" y="3929066"/>
            <a:ext cx="3929090" cy="1071570"/>
          </a:xfrm>
        </p:spPr>
        <p:txBody>
          <a:bodyPr>
            <a:normAutofit/>
          </a:bodyPr>
          <a:lstStyle/>
          <a:p>
            <a:r>
              <a:rPr lang="it-IT" sz="2000" dirty="0"/>
              <a:t>RIFERIMENTI NORMATIVI:</a:t>
            </a:r>
          </a:p>
        </p:txBody>
      </p:sp>
      <p:sp>
        <p:nvSpPr>
          <p:cNvPr id="7" name="AutoShape 4" descr="LEGGI E NORME - Federbalneari ITALIA"/>
          <p:cNvSpPr txBox="1">
            <a:spLocks noChangeAspect="1" noChangeArrowheads="1"/>
          </p:cNvSpPr>
          <p:nvPr/>
        </p:nvSpPr>
        <p:spPr bwMode="auto">
          <a:xfrm>
            <a:off x="1571604" y="1357298"/>
            <a:ext cx="3162300" cy="2514600"/>
          </a:xfrm>
          <a:prstGeom prst="rect">
            <a:avLst/>
          </a:prstGeom>
          <a:noFill/>
          <a:ln w="127000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36576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it-IT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104" name="Picture 8" descr="LEGGI E NORME - Federbalneari ITALIA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l="15417" r="15417"/>
          <a:stretch>
            <a:fillRect/>
          </a:stretch>
        </p:blipFill>
        <p:spPr bwMode="auto">
          <a:xfrm>
            <a:off x="1571625" y="1357313"/>
            <a:ext cx="3162300" cy="2514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e 11"/>
          <p:cNvSpPr/>
          <p:nvPr/>
        </p:nvSpPr>
        <p:spPr>
          <a:xfrm>
            <a:off x="2714612" y="1571612"/>
            <a:ext cx="2071702" cy="9144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Promuovere</a:t>
            </a: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  <a:latin typeface="Aileron Heavy"/>
              </a:rPr>
              <a:t>Linee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  <a:latin typeface="Aileron Heavy"/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  <a:latin typeface="Aileron Heavy"/>
              </a:rPr>
              <a:t>guida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  <a:latin typeface="Aileron Heavy"/>
              </a:rPr>
              <a:t> METODOLOGICHE</a:t>
            </a:r>
            <a:br>
              <a:rPr lang="en-US" sz="2400" dirty="0">
                <a:solidFill>
                  <a:schemeClr val="accent5">
                    <a:lumMod val="75000"/>
                  </a:schemeClr>
                </a:solidFill>
                <a:latin typeface="Aileron Heavy"/>
              </a:rPr>
            </a:b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4857752" y="2714620"/>
            <a:ext cx="3724244" cy="938209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it-IT" sz="1200" b="1" spc="100" dirty="0">
                <a:solidFill>
                  <a:srgbClr val="00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  <a:cs typeface="Aparajita" panose="020B0502040204020203" pitchFamily="18" charset="0"/>
              </a:rPr>
              <a:t>     BILANCIO SOCIALE </a:t>
            </a:r>
            <a:r>
              <a:rPr lang="it-IT" sz="1200" spc="100" dirty="0"/>
              <a:t>Strumento elettivo per ottimizzare la relazione della Cooperativa con i propri soci e con i portatori di bisogni/interesse.</a:t>
            </a:r>
          </a:p>
          <a:p>
            <a:pPr>
              <a:buNone/>
            </a:pPr>
            <a:endParaRPr lang="it-IT" dirty="0"/>
          </a:p>
        </p:txBody>
      </p:sp>
      <p:sp>
        <p:nvSpPr>
          <p:cNvPr id="5" name="Rettangolo 4"/>
          <p:cNvSpPr/>
          <p:nvPr/>
        </p:nvSpPr>
        <p:spPr>
          <a:xfrm>
            <a:off x="285720" y="3786190"/>
            <a:ext cx="8358246" cy="20060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1200" spc="100" dirty="0">
                <a:latin typeface="DM Sans" charset="0"/>
              </a:rPr>
              <a:t>Per la Pippo’s House non è uno strumento nuovo (adottato già dal 2021). </a:t>
            </a:r>
          </a:p>
          <a:p>
            <a:pPr>
              <a:lnSpc>
                <a:spcPct val="150000"/>
              </a:lnSpc>
            </a:pPr>
            <a:r>
              <a:rPr lang="it-IT" sz="1200" spc="100" dirty="0">
                <a:latin typeface="DM Sans" charset="0"/>
              </a:rPr>
              <a:t>Oggi lo facciamo con maggiore </a:t>
            </a:r>
            <a:r>
              <a:rPr lang="it-IT" sz="1200" b="1" spc="100" dirty="0">
                <a:latin typeface="DM Sans" charset="0"/>
              </a:rPr>
              <a:t>consapevolezza</a:t>
            </a:r>
            <a:r>
              <a:rPr lang="it-IT" sz="1200" spc="100" dirty="0">
                <a:latin typeface="DM Sans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it-IT" sz="1200" dirty="0">
                <a:latin typeface="DM Sans" charset="0"/>
              </a:rPr>
              <a:t>La mission primaria della Cooperativa è perseguire il concetto di “Economia di Comunione”, i cui principi richiamano ad un’azione di mercato no-profit destinata ad un impegno ideativo sul territorio, teso alla promozione integrale e solidale dell’uomo e della società, nel rispetto delle regole dell’impresa sociale orientata verso il mercato del Terzo Settore. </a:t>
            </a:r>
          </a:p>
          <a:p>
            <a:pPr>
              <a:lnSpc>
                <a:spcPct val="150000"/>
              </a:lnSpc>
            </a:pPr>
            <a:endParaRPr lang="it-IT" sz="1200" spc="100" dirty="0">
              <a:latin typeface="DM Sans" panose="020B0604020202020204" charset="0"/>
            </a:endParaRPr>
          </a:p>
        </p:txBody>
      </p:sp>
      <p:sp>
        <p:nvSpPr>
          <p:cNvPr id="13" name="Ovale 12"/>
          <p:cNvSpPr/>
          <p:nvPr/>
        </p:nvSpPr>
        <p:spPr>
          <a:xfrm>
            <a:off x="500034" y="1357298"/>
            <a:ext cx="2071702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Progettare</a:t>
            </a:r>
          </a:p>
        </p:txBody>
      </p:sp>
      <p:sp>
        <p:nvSpPr>
          <p:cNvPr id="16" name="Ovale 15"/>
          <p:cNvSpPr/>
          <p:nvPr/>
        </p:nvSpPr>
        <p:spPr>
          <a:xfrm>
            <a:off x="357158" y="2500306"/>
            <a:ext cx="2071702" cy="9144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Sviluppare</a:t>
            </a:r>
          </a:p>
        </p:txBody>
      </p:sp>
      <p:sp>
        <p:nvSpPr>
          <p:cNvPr id="17" name="Ovale 16"/>
          <p:cNvSpPr/>
          <p:nvPr/>
        </p:nvSpPr>
        <p:spPr>
          <a:xfrm>
            <a:off x="2786050" y="2571744"/>
            <a:ext cx="2071702" cy="9144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Gestire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14414" y="-285776"/>
            <a:ext cx="7498080" cy="1000132"/>
          </a:xfrm>
        </p:spPr>
        <p:txBody>
          <a:bodyPr>
            <a:normAutofit/>
          </a:bodyPr>
          <a:lstStyle/>
          <a:p>
            <a:pPr algn="ctr"/>
            <a:r>
              <a:rPr lang="it-IT" sz="1800" dirty="0"/>
              <a:t>Le persone …  </a:t>
            </a:r>
            <a:br>
              <a:rPr lang="it-IT" sz="1800" dirty="0"/>
            </a:br>
            <a:r>
              <a:rPr lang="it-IT" sz="1800" dirty="0"/>
              <a:t>Il CDA</a:t>
            </a:r>
          </a:p>
        </p:txBody>
      </p:sp>
      <p:graphicFrame>
        <p:nvGraphicFramePr>
          <p:cNvPr id="6" name="Segnaposto contenuto 5"/>
          <p:cNvGraphicFramePr>
            <a:graphicFrameLocks noGrp="1"/>
          </p:cNvGraphicFramePr>
          <p:nvPr>
            <p:ph idx="1"/>
          </p:nvPr>
        </p:nvGraphicFramePr>
        <p:xfrm>
          <a:off x="1714480" y="500042"/>
          <a:ext cx="6143668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7183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07183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03215">
                <a:tc>
                  <a:txBody>
                    <a:bodyPr/>
                    <a:lstStyle/>
                    <a:p>
                      <a:r>
                        <a:rPr lang="it-IT" dirty="0"/>
                        <a:t>Presidente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/>
                        <a:t>Santopietro</a:t>
                      </a:r>
                      <a:r>
                        <a:rPr lang="it-IT" dirty="0"/>
                        <a:t> Assunta Sofia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03215">
                <a:tc>
                  <a:txBody>
                    <a:bodyPr/>
                    <a:lstStyle/>
                    <a:p>
                      <a:r>
                        <a:rPr lang="it-IT" dirty="0"/>
                        <a:t>Vice Presidente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/>
                        <a:t>Gallitelli</a:t>
                      </a:r>
                      <a:r>
                        <a:rPr lang="it-IT" dirty="0"/>
                        <a:t> Silvia </a:t>
                      </a:r>
                      <a:r>
                        <a:rPr lang="it-IT" dirty="0" err="1"/>
                        <a:t>M.Carmela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03215">
                <a:tc>
                  <a:txBody>
                    <a:bodyPr/>
                    <a:lstStyle/>
                    <a:p>
                      <a:r>
                        <a:rPr lang="it-IT" dirty="0"/>
                        <a:t>Consigliere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Guida</a:t>
                      </a:r>
                      <a:r>
                        <a:rPr lang="it-IT" baseline="0" dirty="0"/>
                        <a:t> Paola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032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/>
                        <a:t>Consigliere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Serio Carmela Angela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032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/>
                        <a:t>Consigliere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/>
                        <a:t>Virgallito</a:t>
                      </a:r>
                      <a:r>
                        <a:rPr lang="it-IT" dirty="0"/>
                        <a:t> Annunziata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" name="Tabella 6"/>
          <p:cNvGraphicFramePr>
            <a:graphicFrameLocks noGrp="1"/>
          </p:cNvGraphicFramePr>
          <p:nvPr/>
        </p:nvGraphicFramePr>
        <p:xfrm>
          <a:off x="1857356" y="5000636"/>
          <a:ext cx="6072230" cy="1512423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6366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6739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6739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3855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162229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476103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dirty="0"/>
                        <a:t>I trimestre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dirty="0"/>
                        <a:t>II trimestre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dirty="0"/>
                        <a:t>III trimestre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dirty="0"/>
                        <a:t>IV trimestre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7055">
                <a:tc>
                  <a:txBody>
                    <a:bodyPr/>
                    <a:lstStyle/>
                    <a:p>
                      <a:r>
                        <a:rPr lang="it-IT" sz="1400" dirty="0"/>
                        <a:t>Tempo Indeterminato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12726">
                <a:tc>
                  <a:txBody>
                    <a:bodyPr/>
                    <a:lstStyle/>
                    <a:p>
                      <a:r>
                        <a:rPr lang="it-IT" sz="1400" dirty="0"/>
                        <a:t>Tempo Determinato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" name="Tabella 7"/>
          <p:cNvGraphicFramePr>
            <a:graphicFrameLocks noGrp="1"/>
          </p:cNvGraphicFramePr>
          <p:nvPr/>
        </p:nvGraphicFramePr>
        <p:xfrm>
          <a:off x="1785918" y="2857496"/>
          <a:ext cx="6072230" cy="143446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366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6739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6739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3855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162229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428628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dirty="0"/>
                        <a:t>I trimestre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dirty="0"/>
                        <a:t>II trimestre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dirty="0"/>
                        <a:t>III trimestre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dirty="0"/>
                        <a:t>IV trimestre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7055">
                <a:tc>
                  <a:txBody>
                    <a:bodyPr/>
                    <a:lstStyle/>
                    <a:p>
                      <a:r>
                        <a:rPr lang="it-IT" dirty="0"/>
                        <a:t>SOCI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23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12726">
                <a:tc>
                  <a:txBody>
                    <a:bodyPr/>
                    <a:lstStyle/>
                    <a:p>
                      <a:r>
                        <a:rPr lang="it-IT" dirty="0" smtClean="0"/>
                        <a:t>SOCI</a:t>
                      </a:r>
                    </a:p>
                    <a:p>
                      <a:r>
                        <a:rPr lang="it-IT" dirty="0" smtClean="0"/>
                        <a:t>DIPENDENTI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Titolo 1"/>
          <p:cNvSpPr txBox="1">
            <a:spLocks/>
          </p:cNvSpPr>
          <p:nvPr/>
        </p:nvSpPr>
        <p:spPr>
          <a:xfrm>
            <a:off x="1214414" y="2285992"/>
            <a:ext cx="7498080" cy="428628"/>
          </a:xfrm>
          <a:prstGeom prst="rect">
            <a:avLst/>
          </a:prstGeom>
        </p:spPr>
        <p:txBody>
          <a:bodyPr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Il GRUPPO</a:t>
            </a:r>
            <a:r>
              <a:rPr kumimoji="0" lang="it-IT" sz="1800" b="0" i="0" u="none" strike="noStrike" kern="1200" cap="none" spc="0" normalizeH="0" noProof="0" dirty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it-IT" sz="1800" b="0" i="0" u="none" strike="noStrike" kern="1200" cap="none" spc="0" normalizeH="0" noProof="0" dirty="0" err="1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DI</a:t>
            </a:r>
            <a:r>
              <a:rPr kumimoji="0" lang="it-IT" sz="1800" b="0" i="0" u="none" strike="noStrike" kern="1200" cap="none" spc="0" normalizeH="0" noProof="0" dirty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LAVORO</a:t>
            </a: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nostro impegno</a:t>
            </a:r>
          </a:p>
        </p:txBody>
      </p:sp>
      <p:sp>
        <p:nvSpPr>
          <p:cNvPr id="5" name="Rettangolo 4"/>
          <p:cNvSpPr/>
          <p:nvPr/>
        </p:nvSpPr>
        <p:spPr>
          <a:xfrm>
            <a:off x="571472" y="1428736"/>
            <a:ext cx="3357586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2022: azioni e risultati</a:t>
            </a:r>
          </a:p>
        </p:txBody>
      </p:sp>
      <p:sp>
        <p:nvSpPr>
          <p:cNvPr id="8" name="Segnaposto contenuto 7">
            <a:extLst>
              <a:ext uri="{FF2B5EF4-FFF2-40B4-BE49-F238E27FC236}">
                <a16:creationId xmlns="" xmlns:a16="http://schemas.microsoft.com/office/drawing/2014/main" id="{397EDA98-5AE3-4864-9728-64408FB22283}"/>
              </a:ext>
            </a:extLst>
          </p:cNvPr>
          <p:cNvSpPr txBox="1">
            <a:spLocks noGrp="1"/>
          </p:cNvSpPr>
          <p:nvPr>
            <p:ph sz="half" idx="1"/>
          </p:nvPr>
        </p:nvSpPr>
        <p:spPr>
          <a:xfrm rot="20405155">
            <a:off x="696183" y="2957824"/>
            <a:ext cx="2471726" cy="1166202"/>
          </a:xfrm>
          <a:prstGeom prst="foldedCorner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  <a:buNone/>
            </a:pPr>
            <a:r>
              <a:rPr lang="it-IT" sz="1400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GARE E </a:t>
            </a:r>
          </a:p>
          <a:p>
            <a:pPr algn="ctr">
              <a:lnSpc>
                <a:spcPct val="200000"/>
              </a:lnSpc>
              <a:buNone/>
            </a:pPr>
            <a:r>
              <a:rPr lang="it-IT" sz="1400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PROGETTI FINANZIATI</a:t>
            </a:r>
          </a:p>
        </p:txBody>
      </p:sp>
      <p:sp>
        <p:nvSpPr>
          <p:cNvPr id="9" name="Rettangolo 8"/>
          <p:cNvSpPr/>
          <p:nvPr/>
        </p:nvSpPr>
        <p:spPr>
          <a:xfrm>
            <a:off x="3929058" y="1928802"/>
            <a:ext cx="457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sz="2400" dirty="0">
                <a:solidFill>
                  <a:srgbClr val="00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 Bold"/>
              </a:rPr>
              <a:t> </a:t>
            </a:r>
            <a:endParaRPr lang="it-IT" sz="2000" dirty="0">
              <a:solidFill>
                <a:srgbClr val="00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M Sans Bold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3929058" y="1928802"/>
            <a:ext cx="4572000" cy="26622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it-IT" spc="-40" dirty="0"/>
              <a:t>Servizio</a:t>
            </a:r>
            <a:r>
              <a:rPr lang="it-IT" spc="-65" dirty="0"/>
              <a:t> </a:t>
            </a:r>
            <a:r>
              <a:rPr lang="it-IT" spc="15" dirty="0" err="1"/>
              <a:t>Sad</a:t>
            </a:r>
            <a:r>
              <a:rPr lang="it-IT" spc="-60" dirty="0"/>
              <a:t> </a:t>
            </a:r>
            <a:r>
              <a:rPr lang="it-IT" spc="30" dirty="0"/>
              <a:t>e</a:t>
            </a:r>
            <a:r>
              <a:rPr lang="it-IT" spc="-60" dirty="0"/>
              <a:t> </a:t>
            </a:r>
            <a:r>
              <a:rPr lang="it-IT" spc="25" dirty="0"/>
              <a:t>Centro</a:t>
            </a:r>
            <a:r>
              <a:rPr lang="it-IT" spc="-65" dirty="0"/>
              <a:t> </a:t>
            </a:r>
            <a:r>
              <a:rPr lang="it-IT" spc="-20" dirty="0"/>
              <a:t>Diurno</a:t>
            </a:r>
            <a:r>
              <a:rPr lang="it-IT" spc="-60" dirty="0"/>
              <a:t> </a:t>
            </a:r>
            <a:r>
              <a:rPr lang="it-IT" spc="40" dirty="0"/>
              <a:t>(dal</a:t>
            </a:r>
            <a:r>
              <a:rPr lang="it-IT" spc="-60" dirty="0"/>
              <a:t> </a:t>
            </a:r>
            <a:r>
              <a:rPr lang="it-IT" spc="-95" dirty="0"/>
              <a:t>2017</a:t>
            </a:r>
            <a:r>
              <a:rPr lang="it-IT" spc="-60" dirty="0"/>
              <a:t> </a:t>
            </a:r>
            <a:r>
              <a:rPr lang="it-IT" spc="30" dirty="0"/>
              <a:t>e</a:t>
            </a:r>
            <a:r>
              <a:rPr lang="it-IT" spc="-65" dirty="0"/>
              <a:t> </a:t>
            </a:r>
            <a:r>
              <a:rPr lang="it-IT" spc="40" dirty="0"/>
              <a:t>precedentemente</a:t>
            </a:r>
            <a:r>
              <a:rPr lang="it-IT" spc="-60" dirty="0"/>
              <a:t> </a:t>
            </a:r>
            <a:r>
              <a:rPr lang="it-IT" spc="15" dirty="0"/>
              <a:t>gestito</a:t>
            </a:r>
            <a:r>
              <a:rPr lang="it-IT" spc="-60" dirty="0"/>
              <a:t> </a:t>
            </a:r>
            <a:r>
              <a:rPr lang="it-IT" spc="40" dirty="0"/>
              <a:t>dal</a:t>
            </a:r>
            <a:r>
              <a:rPr lang="it-IT" spc="-60" dirty="0"/>
              <a:t> </a:t>
            </a:r>
            <a:r>
              <a:rPr lang="it-IT" spc="-30" dirty="0"/>
              <a:t>Consorzio</a:t>
            </a:r>
            <a:r>
              <a:rPr lang="it-IT" spc="-65" dirty="0"/>
              <a:t> </a:t>
            </a:r>
            <a:r>
              <a:rPr lang="it-IT" spc="-70" dirty="0"/>
              <a:t>“La</a:t>
            </a:r>
            <a:r>
              <a:rPr lang="it-IT" spc="-60" dirty="0"/>
              <a:t> </a:t>
            </a:r>
            <a:r>
              <a:rPr lang="it-IT" spc="75" dirty="0"/>
              <a:t>Città</a:t>
            </a:r>
            <a:r>
              <a:rPr lang="it-IT" spc="-60" dirty="0"/>
              <a:t> </a:t>
            </a:r>
            <a:r>
              <a:rPr lang="it-IT" spc="-40" dirty="0"/>
              <a:t>Essenziale”)</a:t>
            </a: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endParaRPr lang="it-IT" spc="-40" dirty="0"/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endParaRPr lang="it-IT" spc="-40" dirty="0"/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endParaRPr lang="it-IT" spc="-40" dirty="0"/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endParaRPr lang="it-IT" spc="-40" dirty="0"/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endParaRPr lang="it-IT" spc="-40" dirty="0"/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endParaRPr lang="it-IT" spc="-40" dirty="0"/>
          </a:p>
        </p:txBody>
      </p:sp>
      <p:sp>
        <p:nvSpPr>
          <p:cNvPr id="12" name="Rettangolo 11"/>
          <p:cNvSpPr/>
          <p:nvPr/>
        </p:nvSpPr>
        <p:spPr>
          <a:xfrm>
            <a:off x="3786182" y="2928934"/>
            <a:ext cx="4929222" cy="40857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buFont typeface="Arial" pitchFamily="34" charset="0"/>
              <a:buChar char="•"/>
            </a:pPr>
            <a:r>
              <a:rPr lang="it-IT" spc="15" dirty="0"/>
              <a:t> Progetto</a:t>
            </a:r>
            <a:r>
              <a:rPr lang="it-IT" spc="-65" dirty="0"/>
              <a:t> “ </a:t>
            </a:r>
            <a:r>
              <a:rPr lang="it-IT" spc="75" dirty="0"/>
              <a:t>Locomotiva”</a:t>
            </a:r>
            <a:r>
              <a:rPr lang="it-IT" spc="-65" dirty="0"/>
              <a:t> </a:t>
            </a:r>
            <a:r>
              <a:rPr lang="it-IT" spc="35" dirty="0"/>
              <a:t>(</a:t>
            </a:r>
            <a:r>
              <a:rPr lang="it-IT" spc="-65" dirty="0"/>
              <a:t> </a:t>
            </a:r>
            <a:r>
              <a:rPr lang="it-IT" spc="-65" dirty="0" err="1"/>
              <a:t>febb</a:t>
            </a:r>
            <a:r>
              <a:rPr lang="it-IT" spc="-65" dirty="0"/>
              <a:t> 2022 / </a:t>
            </a:r>
            <a:r>
              <a:rPr lang="it-IT" spc="-65" dirty="0" err="1"/>
              <a:t>giu</a:t>
            </a:r>
            <a:r>
              <a:rPr lang="it-IT" spc="-65" dirty="0"/>
              <a:t> 2023 - partner - </a:t>
            </a:r>
            <a:r>
              <a:rPr lang="it-IT" spc="30" dirty="0"/>
              <a:t>finanziato dalla regione Basilicata) </a:t>
            </a:r>
          </a:p>
          <a:p>
            <a:pPr algn="ctr">
              <a:spcBef>
                <a:spcPts val="100"/>
              </a:spcBef>
              <a:buFont typeface="Arial" pitchFamily="34" charset="0"/>
              <a:buChar char="•"/>
            </a:pPr>
            <a:endParaRPr lang="it-IT" spc="30" dirty="0"/>
          </a:p>
          <a:p>
            <a:pPr algn="ctr">
              <a:spcBef>
                <a:spcPts val="100"/>
              </a:spcBef>
              <a:buFont typeface="Arial" pitchFamily="34" charset="0"/>
              <a:buChar char="•"/>
            </a:pPr>
            <a:r>
              <a:rPr lang="it-IT" spc="30" dirty="0"/>
              <a:t> Progetto “</a:t>
            </a:r>
            <a:r>
              <a:rPr lang="it-IT" spc="30" dirty="0" err="1"/>
              <a:t>Sounds</a:t>
            </a:r>
            <a:r>
              <a:rPr lang="it-IT" spc="30" dirty="0"/>
              <a:t> </a:t>
            </a:r>
            <a:r>
              <a:rPr lang="it-IT" spc="30" dirty="0" err="1"/>
              <a:t>Good</a:t>
            </a:r>
            <a:r>
              <a:rPr lang="it-IT" spc="30" dirty="0"/>
              <a:t>” ( ago 2022 / ago 2024 - partner - finanziato da Con i Bambini)</a:t>
            </a:r>
          </a:p>
          <a:p>
            <a:pPr algn="ctr">
              <a:spcBef>
                <a:spcPts val="100"/>
              </a:spcBef>
              <a:buFont typeface="Arial" pitchFamily="34" charset="0"/>
              <a:buChar char="•"/>
            </a:pPr>
            <a:r>
              <a:rPr lang="it-IT" spc="25" dirty="0"/>
              <a:t> Home </a:t>
            </a:r>
            <a:r>
              <a:rPr lang="it-IT" spc="45" dirty="0"/>
              <a:t>Care </a:t>
            </a:r>
            <a:r>
              <a:rPr lang="it-IT" spc="-5" dirty="0"/>
              <a:t>Premium </a:t>
            </a:r>
            <a:r>
              <a:rPr lang="it-IT" dirty="0"/>
              <a:t> </a:t>
            </a:r>
            <a:r>
              <a:rPr lang="it-IT" spc="-25" dirty="0"/>
              <a:t>Assistenza</a:t>
            </a:r>
            <a:r>
              <a:rPr lang="it-IT" spc="-75" dirty="0"/>
              <a:t> </a:t>
            </a:r>
            <a:r>
              <a:rPr lang="it-IT" spc="5" dirty="0"/>
              <a:t>specialistica agli anziani</a:t>
            </a:r>
          </a:p>
          <a:p>
            <a:pPr algn="ctr">
              <a:spcBef>
                <a:spcPts val="100"/>
              </a:spcBef>
              <a:buFont typeface="Arial" pitchFamily="34" charset="0"/>
              <a:buChar char="•"/>
            </a:pPr>
            <a:r>
              <a:rPr lang="it-IT" spc="-70" dirty="0"/>
              <a:t> Assistenza specialistica </a:t>
            </a:r>
            <a:r>
              <a:rPr lang="it-IT" spc="5" dirty="0"/>
              <a:t>scolastica nel comune di </a:t>
            </a:r>
            <a:r>
              <a:rPr lang="it-IT" spc="5" dirty="0" err="1"/>
              <a:t>Tursi</a:t>
            </a:r>
            <a:endParaRPr lang="it-IT" spc="5" dirty="0"/>
          </a:p>
          <a:p>
            <a:pPr algn="ctr">
              <a:spcBef>
                <a:spcPts val="100"/>
              </a:spcBef>
              <a:buFont typeface="Arial" pitchFamily="34" charset="0"/>
              <a:buChar char="•"/>
            </a:pPr>
            <a:endParaRPr lang="it-IT" spc="5" dirty="0"/>
          </a:p>
          <a:p>
            <a:pPr algn="ctr">
              <a:spcBef>
                <a:spcPts val="100"/>
              </a:spcBef>
              <a:buFont typeface="Arial" pitchFamily="34" charset="0"/>
              <a:buChar char="•"/>
            </a:pPr>
            <a:r>
              <a:rPr lang="it-IT" spc="5" dirty="0"/>
              <a:t>Attività Estive private (dall’11 al 16 luglio)</a:t>
            </a:r>
          </a:p>
          <a:p>
            <a:pPr algn="ctr">
              <a:spcBef>
                <a:spcPts val="100"/>
              </a:spcBef>
              <a:buFont typeface="Arial" pitchFamily="34" charset="0"/>
              <a:buChar char="•"/>
            </a:pPr>
            <a:endParaRPr lang="it-IT" spc="30" dirty="0"/>
          </a:p>
          <a:p>
            <a:pPr algn="ctr">
              <a:lnSpc>
                <a:spcPct val="100000"/>
              </a:lnSpc>
              <a:spcBef>
                <a:spcPts val="100"/>
              </a:spcBef>
              <a:buFont typeface="Arial" pitchFamily="34" charset="0"/>
              <a:buChar char="•"/>
            </a:pPr>
            <a:endParaRPr lang="it-IT" spc="30" dirty="0"/>
          </a:p>
          <a:p>
            <a:pPr algn="ctr">
              <a:lnSpc>
                <a:spcPct val="100000"/>
              </a:lnSpc>
              <a:spcBef>
                <a:spcPts val="100"/>
              </a:spcBef>
              <a:buFont typeface="Arial" pitchFamily="34" charset="0"/>
              <a:buChar char="•"/>
            </a:pPr>
            <a:endParaRPr lang="it-IT" spc="30" dirty="0"/>
          </a:p>
        </p:txBody>
      </p:sp>
      <p:pic>
        <p:nvPicPr>
          <p:cNvPr id="28674" name="Picture 2" descr="Impresa alberghiera e Formazione : un lavoro di squadra? - Hospitality  Travel &amp; Tourism New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4500570"/>
            <a:ext cx="2428892" cy="153485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85786" y="142852"/>
            <a:ext cx="3810000" cy="1162050"/>
          </a:xfrm>
        </p:spPr>
        <p:txBody>
          <a:bodyPr/>
          <a:lstStyle/>
          <a:p>
            <a:r>
              <a:rPr lang="it-IT" dirty="0"/>
              <a:t>Il nostro impegno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142844" y="1428736"/>
            <a:ext cx="3810000" cy="698500"/>
          </a:xfrm>
        </p:spPr>
        <p:txBody>
          <a:bodyPr>
            <a:normAutofit/>
          </a:bodyPr>
          <a:lstStyle/>
          <a:p>
            <a:pPr algn="r"/>
            <a:r>
              <a:rPr lang="it-IT" sz="1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2022: azioni e risultati</a:t>
            </a:r>
          </a:p>
          <a:p>
            <a:endParaRPr lang="it-IT" sz="1800" dirty="0"/>
          </a:p>
        </p:txBody>
      </p:sp>
      <p:sp>
        <p:nvSpPr>
          <p:cNvPr id="5" name="Segnaposto contenuto 4">
            <a:extLst>
              <a:ext uri="{FF2B5EF4-FFF2-40B4-BE49-F238E27FC236}">
                <a16:creationId xmlns="" xmlns:a16="http://schemas.microsoft.com/office/drawing/2014/main" id="{397EDA98-5AE3-4864-9728-64408FB22283}"/>
              </a:ext>
            </a:extLst>
          </p:cNvPr>
          <p:cNvSpPr txBox="1">
            <a:spLocks noGrp="1"/>
          </p:cNvSpPr>
          <p:nvPr>
            <p:ph sz="half" idx="1"/>
          </p:nvPr>
        </p:nvSpPr>
        <p:spPr>
          <a:xfrm rot="20490584">
            <a:off x="565552" y="2519170"/>
            <a:ext cx="3043230" cy="1359039"/>
          </a:xfrm>
          <a:prstGeom prst="foldedCorner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  <a:buNone/>
            </a:pPr>
            <a:r>
              <a:rPr lang="it-IT" sz="1800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MONITORAGGIO </a:t>
            </a:r>
          </a:p>
          <a:p>
            <a:pPr algn="ctr">
              <a:lnSpc>
                <a:spcPct val="150000"/>
              </a:lnSpc>
              <a:buNone/>
            </a:pPr>
            <a:r>
              <a:rPr lang="it-IT" sz="1800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E CONTROLLO 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="" xmlns:a16="http://schemas.microsoft.com/office/drawing/2014/main" id="{EED8E18D-ED7A-4708-8D0B-A6C73298EF1F}"/>
              </a:ext>
            </a:extLst>
          </p:cNvPr>
          <p:cNvSpPr txBox="1"/>
          <p:nvPr/>
        </p:nvSpPr>
        <p:spPr>
          <a:xfrm>
            <a:off x="4286248" y="2071678"/>
            <a:ext cx="44291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DM Sans Bold"/>
              </a:rPr>
              <a:t>servizi gestiti, monitorati e rendicontate</a:t>
            </a:r>
            <a:r>
              <a:rPr lang="it-IT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DM Sans Bold"/>
              </a:rPr>
              <a:t>: </a:t>
            </a:r>
            <a:r>
              <a:rPr lang="it-IT" sz="1600" dirty="0">
                <a:solidFill>
                  <a:srgbClr val="00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 Bold"/>
              </a:rPr>
              <a:t>5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="" xmlns:a16="http://schemas.microsoft.com/office/drawing/2014/main" id="{AB220DF2-031F-4F50-9623-578AF96CEEF1}"/>
              </a:ext>
            </a:extLst>
          </p:cNvPr>
          <p:cNvSpPr txBox="1"/>
          <p:nvPr/>
        </p:nvSpPr>
        <p:spPr>
          <a:xfrm>
            <a:off x="4429124" y="2786058"/>
            <a:ext cx="3571900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DM Sans Bold"/>
              </a:rPr>
              <a:t>servizi assicurati in ore:</a:t>
            </a:r>
          </a:p>
          <a:p>
            <a:pPr algn="r"/>
            <a:r>
              <a:rPr lang="it-IT" sz="1400" dirty="0">
                <a:solidFill>
                  <a:schemeClr val="accent5">
                    <a:lumMod val="75000"/>
                  </a:schemeClr>
                </a:solidFill>
                <a:latin typeface="DM Sans Bold"/>
              </a:rPr>
              <a:t>	                                                             </a:t>
            </a:r>
            <a:r>
              <a:rPr lang="it-IT" sz="1400" b="1" dirty="0">
                <a:latin typeface="DM Sans Bold"/>
              </a:rPr>
              <a:t>Centro Diurno </a:t>
            </a:r>
            <a:r>
              <a:rPr lang="it-IT" sz="1400" b="1" dirty="0">
                <a:solidFill>
                  <a:srgbClr val="00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 Bold"/>
              </a:rPr>
              <a:t>1.440</a:t>
            </a:r>
          </a:p>
          <a:p>
            <a:pPr algn="r"/>
            <a:r>
              <a:rPr lang="it-IT" sz="1400" b="1" dirty="0">
                <a:solidFill>
                  <a:schemeClr val="accent5">
                    <a:lumMod val="75000"/>
                  </a:schemeClr>
                </a:solidFill>
                <a:latin typeface="DM Sans Bold"/>
              </a:rPr>
              <a:t>				     </a:t>
            </a:r>
            <a:r>
              <a:rPr lang="it-IT" sz="1400" b="1" dirty="0" err="1" smtClean="0">
                <a:latin typeface="DM Sans Bold"/>
              </a:rPr>
              <a:t>Sad</a:t>
            </a:r>
            <a:r>
              <a:rPr lang="it-IT" sz="1400" b="1" dirty="0" smtClean="0">
                <a:latin typeface="DM Sans Bold"/>
              </a:rPr>
              <a:t> </a:t>
            </a:r>
            <a:r>
              <a:rPr lang="it-IT" sz="1400" b="1" dirty="0" smtClean="0">
                <a:solidFill>
                  <a:srgbClr val="00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 Bold"/>
              </a:rPr>
              <a:t>3.633</a:t>
            </a:r>
            <a:r>
              <a:rPr lang="it-IT" sz="1400" b="1" dirty="0" smtClean="0">
                <a:latin typeface="DM Sans Bold"/>
              </a:rPr>
              <a:t> </a:t>
            </a:r>
            <a:endParaRPr lang="it-IT" sz="1400" b="1" dirty="0">
              <a:solidFill>
                <a:srgbClr val="00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M Sans Bold"/>
            </a:endParaRPr>
          </a:p>
          <a:p>
            <a:r>
              <a:rPr lang="it-IT" sz="1400" b="1" dirty="0">
                <a:latin typeface="DM Sans Bold"/>
              </a:rPr>
              <a:t>       </a:t>
            </a:r>
          </a:p>
          <a:p>
            <a:r>
              <a:rPr lang="it-IT" sz="1400" b="1" dirty="0">
                <a:latin typeface="DM Sans Bold"/>
              </a:rPr>
              <a:t>               Case Famiglia </a:t>
            </a:r>
            <a:r>
              <a:rPr lang="it-IT" sz="1400" b="1" dirty="0">
                <a:solidFill>
                  <a:srgbClr val="00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 Bold"/>
              </a:rPr>
              <a:t>  7gg su 7gg h24</a:t>
            </a:r>
          </a:p>
          <a:p>
            <a:endParaRPr lang="it-IT" sz="1400" b="1" dirty="0">
              <a:solidFill>
                <a:srgbClr val="00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M Sans Bold"/>
            </a:endParaRPr>
          </a:p>
          <a:p>
            <a:pPr algn="r"/>
            <a:r>
              <a:rPr lang="it-IT" sz="1400" b="1" dirty="0">
                <a:latin typeface="DM Sans Bold"/>
              </a:rPr>
              <a:t>Home Care Premium</a:t>
            </a:r>
            <a:r>
              <a:rPr lang="it-IT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 Bold"/>
              </a:rPr>
              <a:t> </a:t>
            </a:r>
            <a:r>
              <a:rPr lang="it-IT" sz="1400" b="1" dirty="0">
                <a:solidFill>
                  <a:srgbClr val="00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 Bold"/>
              </a:rPr>
              <a:t>301,70</a:t>
            </a:r>
          </a:p>
          <a:p>
            <a:pPr algn="r"/>
            <a:endParaRPr lang="it-IT" sz="1400" b="1" dirty="0">
              <a:solidFill>
                <a:srgbClr val="00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M Sans Bold"/>
            </a:endParaRPr>
          </a:p>
          <a:p>
            <a:pPr algn="r"/>
            <a:r>
              <a:rPr lang="it-IT" sz="1400" b="1" dirty="0">
                <a:latin typeface="DM Sans Bold"/>
              </a:rPr>
              <a:t>Attività estive private</a:t>
            </a:r>
            <a:r>
              <a:rPr lang="it-IT" sz="1400" b="1" dirty="0">
                <a:solidFill>
                  <a:srgbClr val="00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 Bold"/>
              </a:rPr>
              <a:t> 24</a:t>
            </a:r>
          </a:p>
          <a:p>
            <a:r>
              <a:rPr lang="it-IT" sz="1400" b="1" dirty="0">
                <a:solidFill>
                  <a:schemeClr val="accent5">
                    <a:lumMod val="75000"/>
                  </a:schemeClr>
                </a:solidFill>
                <a:latin typeface="DM Sans Bold"/>
              </a:rPr>
              <a:t>			</a:t>
            </a:r>
            <a:endParaRPr lang="it-IT" sz="1400" b="1" dirty="0">
              <a:solidFill>
                <a:srgbClr val="00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M Sans Bold"/>
            </a:endParaRPr>
          </a:p>
          <a:p>
            <a:r>
              <a:rPr lang="it-IT" sz="1400" dirty="0">
                <a:latin typeface="DM Sans Bold"/>
              </a:rPr>
              <a:t>			</a:t>
            </a:r>
            <a:endParaRPr lang="it-IT" sz="1400" dirty="0">
              <a:solidFill>
                <a:srgbClr val="00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M Sans Bold"/>
            </a:endParaRPr>
          </a:p>
          <a:p>
            <a:r>
              <a:rPr lang="it-IT" sz="1400" dirty="0">
                <a:latin typeface="DM Sans Bold"/>
              </a:rPr>
              <a:t>  				</a:t>
            </a:r>
            <a:endParaRPr lang="it-IT" sz="1400" dirty="0">
              <a:solidFill>
                <a:srgbClr val="00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M Sans Bold"/>
            </a:endParaRPr>
          </a:p>
        </p:txBody>
      </p:sp>
      <p:sp>
        <p:nvSpPr>
          <p:cNvPr id="27650" name="AutoShape 2" descr="lista di controllo per le attività completate casella di controllo del  progetto o elenco dei risultati e concetto di documento di approvazione  uomo d'affari che trasporta un segno di spunta grande d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7652" name="AutoShape 4" descr="lista di controllo per le attività completate casella di controllo del  progetto o elenco dei risultati e concetto di documento di approvazione  uomo d'affari che trasporta un segno di spunta grande d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7654" name="AutoShape 6" descr="lista di controllo per le attività completate casella di controllo del  progetto o elenco dei risultati e concetto di documento di approvazione  uomo d'affari che trasporta un segno di spunta grande d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7656" name="AutoShape 8" descr="lista di controllo per le attività completate casella di controllo del  progetto o elenco dei risultati e concetto di documento di approvazione  uomo d'affari che trasporta un segno di spunta grande d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7658" name="AutoShape 10" descr="lista di controllo per le attività completate casella di controllo del  progetto o elenco dei risultati e concetto di documento di approvazione  uomo d'affari che trasporta un segno di spunta grande d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7660" name="AutoShape 12" descr="lista di controllo per le attività completate casella di controllo del  progetto o elenco dei risultati e concetto di documento di approvazione  uomo d'affari che trasporta un segno di spunta grande d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27662" name="Picture 14" descr="lista di controllo per le attività completate casella di controllo del  progetto o elenco dei risultati e concetto di documento di approvazione  uomo d'affari che trasporta un segno di spunta grande d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8662" y="3937626"/>
            <a:ext cx="3143272" cy="20917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7615262" cy="1162050"/>
          </a:xfrm>
        </p:spPr>
        <p:txBody>
          <a:bodyPr/>
          <a:lstStyle/>
          <a:p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ileron Heavy"/>
              </a:rPr>
              <a:t>Situazione</a:t>
            </a:r>
            <a:r>
              <a:rPr lang="en-US" sz="2800">
                <a:solidFill>
                  <a:schemeClr val="accent3">
                    <a:lumMod val="75000"/>
                  </a:schemeClr>
                </a:solidFill>
                <a:latin typeface="Aileron Heavy"/>
              </a:rPr>
              <a:t>  </a:t>
            </a:r>
            <a:r>
              <a:rPr lang="en-US" sz="2400">
                <a:solidFill>
                  <a:schemeClr val="accent3">
                    <a:lumMod val="75000"/>
                  </a:schemeClr>
                </a:solidFill>
                <a:latin typeface="Aileron Heavy"/>
              </a:rPr>
              <a:t>ECONOMICO-FINANZIARIA Anno 2022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ileron Heavy"/>
              </a:rPr>
              <a:t/>
            </a:r>
            <a:br>
              <a:rPr lang="en-US" sz="2400" dirty="0">
                <a:solidFill>
                  <a:schemeClr val="accent3">
                    <a:lumMod val="75000"/>
                  </a:schemeClr>
                </a:solidFill>
                <a:latin typeface="Aileron Heavy"/>
              </a:rPr>
            </a:br>
            <a:endParaRPr lang="it-IT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9" name="Freccia in su 8"/>
          <p:cNvSpPr/>
          <p:nvPr/>
        </p:nvSpPr>
        <p:spPr>
          <a:xfrm>
            <a:off x="6000760" y="1857364"/>
            <a:ext cx="1857388" cy="1143008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.272</a:t>
            </a:r>
            <a:endParaRPr lang="it-IT" dirty="0" smtClean="0"/>
          </a:p>
          <a:p>
            <a:pPr algn="ctr"/>
            <a:r>
              <a:rPr lang="it-IT" dirty="0" smtClean="0">
                <a:solidFill>
                  <a:schemeClr val="tx1"/>
                </a:solidFill>
              </a:rPr>
              <a:t>487.545</a:t>
            </a:r>
            <a:endParaRPr lang="it-IT" dirty="0" smtClean="0">
              <a:solidFill>
                <a:schemeClr val="tx1"/>
              </a:solidFill>
            </a:endParaRPr>
          </a:p>
          <a:p>
            <a:pPr algn="ctr"/>
            <a:endParaRPr lang="it-IT" dirty="0" smtClean="0">
              <a:solidFill>
                <a:schemeClr val="tx1"/>
              </a:solidFill>
            </a:endParaRPr>
          </a:p>
        </p:txBody>
      </p:sp>
      <p:sp>
        <p:nvSpPr>
          <p:cNvPr id="11" name="Freccia in su 10"/>
          <p:cNvSpPr/>
          <p:nvPr/>
        </p:nvSpPr>
        <p:spPr>
          <a:xfrm>
            <a:off x="1214414" y="3357562"/>
            <a:ext cx="1785950" cy="1143008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484948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12" name="Freccia in su 11"/>
          <p:cNvSpPr/>
          <p:nvPr/>
        </p:nvSpPr>
        <p:spPr>
          <a:xfrm>
            <a:off x="3786182" y="2571744"/>
            <a:ext cx="1857388" cy="978408"/>
          </a:xfrm>
          <a:prstGeom prst="up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526.272</a:t>
            </a:r>
            <a:endParaRPr lang="it-IT" dirty="0"/>
          </a:p>
        </p:txBody>
      </p:sp>
      <p:sp>
        <p:nvSpPr>
          <p:cNvPr id="15" name="Freccia in su 14"/>
          <p:cNvSpPr/>
          <p:nvPr/>
        </p:nvSpPr>
        <p:spPr>
          <a:xfrm>
            <a:off x="6500826" y="3357562"/>
            <a:ext cx="1714512" cy="1143008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222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16" name="TextBox 10">
            <a:extLst>
              <a:ext uri="{FF2B5EF4-FFF2-40B4-BE49-F238E27FC236}">
                <a16:creationId xmlns="" xmlns:a16="http://schemas.microsoft.com/office/drawing/2014/main" id="{4014F223-7ADC-4F1A-99B4-63797ACF22E7}"/>
              </a:ext>
            </a:extLst>
          </p:cNvPr>
          <p:cNvSpPr txBox="1"/>
          <p:nvPr/>
        </p:nvSpPr>
        <p:spPr>
          <a:xfrm>
            <a:off x="6143636" y="1357298"/>
            <a:ext cx="2214578" cy="47198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4291"/>
              </a:lnSpc>
              <a:spcBef>
                <a:spcPct val="0"/>
              </a:spcBef>
            </a:pPr>
            <a:r>
              <a:rPr lang="en-US" sz="2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 Bold"/>
              </a:rPr>
              <a:t>     </a:t>
            </a:r>
            <a:r>
              <a:rPr lang="en-US" sz="2000" b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 Bold"/>
              </a:rPr>
              <a:t>fatturato</a:t>
            </a:r>
            <a:endParaRPr lang="en-US" sz="2000" b="1" u="none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M Sans Bold"/>
            </a:endParaRPr>
          </a:p>
        </p:txBody>
      </p:sp>
      <p:sp>
        <p:nvSpPr>
          <p:cNvPr id="18" name="TextBox 10">
            <a:extLst>
              <a:ext uri="{FF2B5EF4-FFF2-40B4-BE49-F238E27FC236}">
                <a16:creationId xmlns="" xmlns:a16="http://schemas.microsoft.com/office/drawing/2014/main" id="{766899AA-DA94-41CB-8413-4D982FC20051}"/>
              </a:ext>
            </a:extLst>
          </p:cNvPr>
          <p:cNvSpPr txBox="1"/>
          <p:nvPr/>
        </p:nvSpPr>
        <p:spPr>
          <a:xfrm>
            <a:off x="857224" y="2786058"/>
            <a:ext cx="3136889" cy="47198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lvl="0" indent="0">
              <a:lnSpc>
                <a:spcPts val="4291"/>
              </a:lnSpc>
              <a:spcBef>
                <a:spcPct val="0"/>
              </a:spcBef>
              <a:defRPr sz="4000" b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 Bold"/>
              </a:defRPr>
            </a:lvl1pPr>
          </a:lstStyle>
          <a:p>
            <a:r>
              <a:rPr lang="en-US" sz="2000" dirty="0" err="1"/>
              <a:t>costo</a:t>
            </a:r>
            <a:r>
              <a:rPr lang="en-US" sz="2000" dirty="0"/>
              <a:t> del </a:t>
            </a:r>
            <a:r>
              <a:rPr lang="en-US" sz="2000" dirty="0" err="1"/>
              <a:t>personale</a:t>
            </a:r>
            <a:endParaRPr lang="en-US" sz="2000" dirty="0"/>
          </a:p>
        </p:txBody>
      </p:sp>
      <p:sp>
        <p:nvSpPr>
          <p:cNvPr id="19" name="TextBox 10">
            <a:extLst>
              <a:ext uri="{FF2B5EF4-FFF2-40B4-BE49-F238E27FC236}">
                <a16:creationId xmlns="" xmlns:a16="http://schemas.microsoft.com/office/drawing/2014/main" id="{8A637578-ABA5-4846-8A66-68C3C18CC56E}"/>
              </a:ext>
            </a:extLst>
          </p:cNvPr>
          <p:cNvSpPr txBox="1"/>
          <p:nvPr/>
        </p:nvSpPr>
        <p:spPr>
          <a:xfrm>
            <a:off x="7286644" y="4500570"/>
            <a:ext cx="3136888" cy="102342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4291"/>
              </a:lnSpc>
              <a:spcBef>
                <a:spcPct val="0"/>
              </a:spcBef>
            </a:pPr>
            <a:r>
              <a:rPr lang="en-US" sz="2000" b="1" dirty="0" err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 Bold"/>
              </a:rPr>
              <a:t>altri</a:t>
            </a:r>
            <a:r>
              <a:rPr lang="en-US" sz="2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 Bold"/>
              </a:rPr>
              <a:t> </a:t>
            </a:r>
            <a:r>
              <a:rPr lang="en-US" sz="2000" b="1" dirty="0" err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 Bold"/>
              </a:rPr>
              <a:t>ricavi</a:t>
            </a:r>
            <a:endParaRPr lang="en-US" sz="20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M Sans Bold"/>
            </a:endParaRPr>
          </a:p>
          <a:p>
            <a:pPr marL="0" lvl="0" indent="0" algn="l">
              <a:lnSpc>
                <a:spcPts val="4291"/>
              </a:lnSpc>
              <a:spcBef>
                <a:spcPct val="0"/>
              </a:spcBef>
            </a:pPr>
            <a:r>
              <a:rPr lang="en-US" sz="2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 Bold"/>
              </a:rPr>
              <a:t>e </a:t>
            </a:r>
            <a:r>
              <a:rPr lang="en-US" sz="2000" b="1" dirty="0" err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 Bold"/>
              </a:rPr>
              <a:t>contributi</a:t>
            </a:r>
            <a:endParaRPr lang="en-US" sz="2000" b="1" u="none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M Sans Bold"/>
            </a:endParaRPr>
          </a:p>
        </p:txBody>
      </p:sp>
      <p:sp>
        <p:nvSpPr>
          <p:cNvPr id="20" name="Rettangolo 19"/>
          <p:cNvSpPr/>
          <p:nvPr/>
        </p:nvSpPr>
        <p:spPr>
          <a:xfrm>
            <a:off x="4572000" y="5214950"/>
            <a:ext cx="1890261" cy="6437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ts val="4291"/>
              </a:lnSpc>
              <a:spcBef>
                <a:spcPct val="0"/>
              </a:spcBef>
            </a:pPr>
            <a:r>
              <a:rPr lang="en-US" b="1" dirty="0" err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" panose="020B0604020202020204" charset="0"/>
              </a:rPr>
              <a:t>capitale</a:t>
            </a:r>
            <a:r>
              <a:rPr lang="en-US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" panose="020B0604020202020204" charset="0"/>
              </a:rPr>
              <a:t> </a:t>
            </a:r>
            <a:r>
              <a:rPr lang="en-US" b="1" dirty="0" err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" panose="020B0604020202020204" charset="0"/>
              </a:rPr>
              <a:t>sociale</a:t>
            </a:r>
            <a:endParaRPr lang="en-US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M Sans" panose="020B0604020202020204" charset="0"/>
            </a:endParaRPr>
          </a:p>
        </p:txBody>
      </p:sp>
      <p:sp>
        <p:nvSpPr>
          <p:cNvPr id="21" name="TextBox 10">
            <a:extLst>
              <a:ext uri="{FF2B5EF4-FFF2-40B4-BE49-F238E27FC236}">
                <a16:creationId xmlns="" xmlns:a16="http://schemas.microsoft.com/office/drawing/2014/main" id="{69E4A22C-2050-46E2-A51F-BD2040B8EEE6}"/>
              </a:ext>
            </a:extLst>
          </p:cNvPr>
          <p:cNvSpPr txBox="1"/>
          <p:nvPr/>
        </p:nvSpPr>
        <p:spPr>
          <a:xfrm>
            <a:off x="2000232" y="5857892"/>
            <a:ext cx="4501873" cy="47198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4291"/>
              </a:lnSpc>
              <a:spcBef>
                <a:spcPct val="0"/>
              </a:spcBef>
            </a:pPr>
            <a:r>
              <a:rPr lang="en-US" sz="2000" b="1" u="none" dirty="0" err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" panose="020B0604020202020204" charset="0"/>
              </a:rPr>
              <a:t>patrimonio</a:t>
            </a:r>
            <a:r>
              <a:rPr lang="en-US" sz="2000" b="1" u="none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" panose="020B0604020202020204" charset="0"/>
              </a:rPr>
              <a:t> </a:t>
            </a:r>
            <a:r>
              <a:rPr lang="en-US" sz="2000" b="1" u="none" dirty="0" err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" panose="020B0604020202020204" charset="0"/>
              </a:rPr>
              <a:t>netto</a:t>
            </a:r>
            <a:endParaRPr lang="en-US" sz="2000" b="1" u="none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M Sans" panose="020B0604020202020204" charset="0"/>
            </a:endParaRPr>
          </a:p>
        </p:txBody>
      </p:sp>
      <p:sp>
        <p:nvSpPr>
          <p:cNvPr id="17" name="TextBox 10">
            <a:extLst>
              <a:ext uri="{FF2B5EF4-FFF2-40B4-BE49-F238E27FC236}">
                <a16:creationId xmlns="" xmlns:a16="http://schemas.microsoft.com/office/drawing/2014/main" id="{E1844F79-4E5C-4F1E-BE16-8961C45A5255}"/>
              </a:ext>
            </a:extLst>
          </p:cNvPr>
          <p:cNvSpPr txBox="1"/>
          <p:nvPr/>
        </p:nvSpPr>
        <p:spPr>
          <a:xfrm>
            <a:off x="2714612" y="2071678"/>
            <a:ext cx="4405342" cy="5514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4291"/>
              </a:lnSpc>
              <a:spcBef>
                <a:spcPct val="0"/>
              </a:spcBef>
            </a:pPr>
            <a:r>
              <a:rPr lang="en-US" sz="2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 Bold"/>
              </a:rPr>
              <a:t>     </a:t>
            </a:r>
            <a:r>
              <a:rPr lang="en-US" sz="2000" b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 Bold"/>
              </a:rPr>
              <a:t>valore</a:t>
            </a:r>
            <a:r>
              <a:rPr lang="en-US" sz="2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 Bold"/>
              </a:rPr>
              <a:t> </a:t>
            </a:r>
            <a:r>
              <a:rPr lang="en-US" sz="2000" b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 Bold"/>
              </a:rPr>
              <a:t>della</a:t>
            </a:r>
            <a:r>
              <a:rPr lang="en-US" sz="2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 Bold"/>
              </a:rPr>
              <a:t> </a:t>
            </a:r>
            <a:r>
              <a:rPr lang="en-US" sz="2000" b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 Bold"/>
              </a:rPr>
              <a:t>produzione</a:t>
            </a:r>
            <a:endParaRPr lang="en-US" sz="2000" b="1" u="none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M Sans Bold"/>
            </a:endParaRPr>
          </a:p>
        </p:txBody>
      </p:sp>
      <p:sp>
        <p:nvSpPr>
          <p:cNvPr id="13" name="Freccia in su 12"/>
          <p:cNvSpPr/>
          <p:nvPr/>
        </p:nvSpPr>
        <p:spPr>
          <a:xfrm>
            <a:off x="1857356" y="4643446"/>
            <a:ext cx="1928826" cy="1121284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306.959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14" name="Freccia in su 13"/>
          <p:cNvSpPr/>
          <p:nvPr/>
        </p:nvSpPr>
        <p:spPr>
          <a:xfrm>
            <a:off x="4143372" y="4000504"/>
            <a:ext cx="1857388" cy="1121284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39.167</a:t>
            </a:r>
            <a:endParaRPr lang="it-IT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57290" y="357166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n-US" sz="4400" dirty="0">
                <a:solidFill>
                  <a:schemeClr val="accent5">
                    <a:lumMod val="75000"/>
                  </a:schemeClr>
                </a:solidFill>
                <a:latin typeface="Aileron Heavy"/>
              </a:rPr>
              <a:t/>
            </a:r>
            <a:br>
              <a:rPr lang="en-US" sz="4400" dirty="0">
                <a:solidFill>
                  <a:schemeClr val="accent5">
                    <a:lumMod val="75000"/>
                  </a:schemeClr>
                </a:solidFill>
                <a:latin typeface="Aileron Heavy"/>
              </a:rPr>
            </a:br>
            <a:r>
              <a:rPr lang="en-US" sz="4400" dirty="0">
                <a:solidFill>
                  <a:schemeClr val="accent5">
                    <a:lumMod val="75000"/>
                  </a:schemeClr>
                </a:solidFill>
                <a:latin typeface="Aileron Heavy"/>
              </a:rPr>
              <a:t/>
            </a:r>
            <a:br>
              <a:rPr lang="en-US" sz="4400" dirty="0">
                <a:solidFill>
                  <a:schemeClr val="accent5">
                    <a:lumMod val="75000"/>
                  </a:schemeClr>
                </a:solidFill>
                <a:latin typeface="Aileron Heavy"/>
              </a:rPr>
            </a:br>
            <a:r>
              <a:rPr lang="en-US" sz="4400" dirty="0" err="1">
                <a:solidFill>
                  <a:schemeClr val="accent5">
                    <a:lumMod val="75000"/>
                  </a:schemeClr>
                </a:solidFill>
                <a:latin typeface="Aileron Heavy"/>
              </a:rPr>
              <a:t>Obiettivi</a:t>
            </a:r>
            <a:r>
              <a:rPr lang="en-US" sz="4400" dirty="0">
                <a:solidFill>
                  <a:schemeClr val="accent5">
                    <a:lumMod val="75000"/>
                  </a:schemeClr>
                </a:solidFill>
                <a:latin typeface="Aileron Heavy"/>
              </a:rPr>
              <a:t> </a:t>
            </a:r>
            <a:r>
              <a:rPr lang="en-US" sz="4400" dirty="0" err="1">
                <a:solidFill>
                  <a:schemeClr val="accent5">
                    <a:lumMod val="75000"/>
                  </a:schemeClr>
                </a:solidFill>
                <a:latin typeface="Aileron Heavy"/>
              </a:rPr>
              <a:t>futuri</a:t>
            </a:r>
            <a:r>
              <a:rPr lang="en-US" sz="4400" dirty="0">
                <a:solidFill>
                  <a:schemeClr val="accent5">
                    <a:lumMod val="75000"/>
                  </a:schemeClr>
                </a:solidFill>
                <a:latin typeface="Aileron Heavy"/>
              </a:rPr>
              <a:t> : </a:t>
            </a:r>
            <a:br>
              <a:rPr lang="en-US" sz="4400" dirty="0">
                <a:solidFill>
                  <a:schemeClr val="accent5">
                    <a:lumMod val="75000"/>
                  </a:schemeClr>
                </a:solidFill>
                <a:latin typeface="Aileron Heavy"/>
              </a:rPr>
            </a:br>
            <a:r>
              <a:rPr lang="en-US" sz="4400" dirty="0">
                <a:solidFill>
                  <a:schemeClr val="accent5">
                    <a:lumMod val="75000"/>
                  </a:schemeClr>
                </a:solidFill>
                <a:latin typeface="Aileron Heavy"/>
              </a:rPr>
              <a:t>la nostra AGENDA </a:t>
            </a:r>
            <a:br>
              <a:rPr lang="en-US" sz="4400" dirty="0">
                <a:solidFill>
                  <a:schemeClr val="accent5">
                    <a:lumMod val="75000"/>
                  </a:schemeClr>
                </a:solidFill>
                <a:latin typeface="Aileron Heavy"/>
              </a:rPr>
            </a:br>
            <a:endParaRPr lang="it-IT" dirty="0"/>
          </a:p>
        </p:txBody>
      </p:sp>
      <p:pic>
        <p:nvPicPr>
          <p:cNvPr id="3" name="Picture 8"/>
          <p:cNvPicPr>
            <a:picLocks noChangeAspect="1"/>
          </p:cNvPicPr>
          <p:nvPr/>
        </p:nvPicPr>
        <p:blipFill>
          <a:blip r:embed="rId2" cstate="print"/>
          <a:srcRect l="21052" t="31929" r="21645" b="16712"/>
          <a:stretch>
            <a:fillRect/>
          </a:stretch>
        </p:blipFill>
        <p:spPr>
          <a:xfrm>
            <a:off x="1285852" y="2071678"/>
            <a:ext cx="5603082" cy="2824790"/>
          </a:xfrm>
          <a:prstGeom prst="rect">
            <a:avLst/>
          </a:prstGeom>
        </p:spPr>
      </p:pic>
      <p:pic>
        <p:nvPicPr>
          <p:cNvPr id="21506" name="Picture 2" descr="C:\Users\Utente\AppData\Local\Microsoft\Windows\INetCache\IE\APNESYWO\foto-ok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93673" y="4714884"/>
            <a:ext cx="1666091" cy="15716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zio">
  <a:themeElements>
    <a:clrScheme name="Solstiz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z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z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81FADF68C1C554D9EE6D7FD2519C82B" ma:contentTypeVersion="16" ma:contentTypeDescription="Creare un nuovo documento." ma:contentTypeScope="" ma:versionID="4d454008ee6e67f4eaa44fb9f7af5a2d">
  <xsd:schema xmlns:xsd="http://www.w3.org/2001/XMLSchema" xmlns:xs="http://www.w3.org/2001/XMLSchema" xmlns:p="http://schemas.microsoft.com/office/2006/metadata/properties" xmlns:ns2="4970baf6-aea0-40d6-8987-1db59776dfad" xmlns:ns3="8de8f047-a0c2-4cfc-9fcc-786c95dc6e2f" targetNamespace="http://schemas.microsoft.com/office/2006/metadata/properties" ma:root="true" ma:fieldsID="56988bb753421a49df42468d3808d37d" ns2:_="" ns3:_="">
    <xsd:import namespace="4970baf6-aea0-40d6-8987-1db59776dfad"/>
    <xsd:import namespace="8de8f047-a0c2-4cfc-9fcc-786c95dc6e2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70baf6-aea0-40d6-8987-1db59776df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Tag immagine" ma:readOnly="false" ma:fieldId="{5cf76f15-5ced-4ddc-b409-7134ff3c332f}" ma:taxonomyMulti="true" ma:sspId="07ea37a0-6073-4dc2-b504-2cbb680227e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e8f047-a0c2-4cfc-9fcc-786c95dc6e2f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b04aa79c-599b-4e43-85a3-0b8e6a5f839e}" ma:internalName="TaxCatchAll" ma:showField="CatchAllData" ma:web="8de8f047-a0c2-4cfc-9fcc-786c95dc6e2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7632B45-2D1F-49EF-8A09-1292B5B5B44D}"/>
</file>

<file path=customXml/itemProps2.xml><?xml version="1.0" encoding="utf-8"?>
<ds:datastoreItem xmlns:ds="http://schemas.openxmlformats.org/officeDocument/2006/customXml" ds:itemID="{DD0B9BDE-1C3B-4BFA-A146-5331FF6E006D}"/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1465</TotalTime>
  <Words>549</Words>
  <Application>Microsoft Office PowerPoint</Application>
  <PresentationFormat>Presentazione su schermo (4:3)</PresentationFormat>
  <Paragraphs>123</Paragraphs>
  <Slides>12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3" baseType="lpstr">
      <vt:lpstr>Solstizio</vt:lpstr>
      <vt:lpstr>PIPPO’S HOUSE Società Cooperativa Sociale Onlus   Bilancio Sociale 2022</vt:lpstr>
      <vt:lpstr>   INDICE: - Metodologia adottata per la redazione del bilancio sociale - Informazioni generali sull'ente (nome, sedi, finalità perseguite, ecc) - Struttura, governo e amministrazione: consistenza e composizione della base sociale, sistema di controllo e governo, composizione degli organi e responsabilità - Persone che operano per la cooperativa: tipologie, consistenza e composizione del personale - Obiettivi e attività: azioni realizzate nelle diverse aree di attività, beneficiari diretti e indiretti, output, certificazioni di qualità - Situazione economico-finanziaria - Monitoraggio svolto dall'organo di controllo (per la Coop. relazione del revisore)   </vt:lpstr>
      <vt:lpstr>          - Disciplina delle Cooperative Sociali  (Legge 8 novembre 1991, n. 381)  - Testo Unico sulla salute e sicurezza sul lavoro  (D.lgs. 9 aprile 2008, n. 81) e aggiornamento Lettera circolare 14915 misure per il contrasto e il contenimento della diffusione del virus SARS-CoV-2 negli ambienti di lavoro e nella collettività.   - D.Lgs. 6 Novembre 2007 , n. 193 Attuazione della direttiva 2004/41/CE relativa ai controlli in materia di sicurezza alimentare e applicazione dei regolamenti comunitari nel medesimo settore.  - Norma UNI EN ISO 9001:2015  fissa i requisiti standard di un sistema di gestione per la qualità.  - Norma UNI 10928  si applica ai processi di accoglienza residenziale per minori.   </vt:lpstr>
      <vt:lpstr>Linee guida METODOLOGICHE </vt:lpstr>
      <vt:lpstr>Le persone …   Il CDA</vt:lpstr>
      <vt:lpstr>Il nostro impegno</vt:lpstr>
      <vt:lpstr>Il nostro impegno</vt:lpstr>
      <vt:lpstr>Situazione  ECONOMICO-FINANZIARIA Anno 2022 </vt:lpstr>
      <vt:lpstr>  Obiettivi futuri :  la nostra AGENDA  </vt:lpstr>
      <vt:lpstr>  Servizi di welfare in essere    Assistenza domiciliare minori e famiglie  Assistenza educativa ai minori   Servizio ECG a domicilio</vt:lpstr>
      <vt:lpstr>      Progetti e investimenti in cantiere CONTRASTO POVERTÀ EDUCATIVA Inserimento lavorativo Cooperativa di Tipo B </vt:lpstr>
      <vt:lpstr>Diapositiva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Utente Windows</dc:creator>
  <cp:lastModifiedBy>Utente Windows</cp:lastModifiedBy>
  <cp:revision>152</cp:revision>
  <dcterms:created xsi:type="dcterms:W3CDTF">2022-02-16T09:10:49Z</dcterms:created>
  <dcterms:modified xsi:type="dcterms:W3CDTF">2023-07-18T08:16:12Z</dcterms:modified>
</cp:coreProperties>
</file>